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29" r:id="rId3"/>
    <p:sldMasterId id="2147483648" r:id="rId4"/>
  </p:sldMasterIdLst>
  <p:sldIdLst>
    <p:sldId id="267" r:id="rId5"/>
    <p:sldId id="268" r:id="rId6"/>
    <p:sldId id="269" r:id="rId7"/>
    <p:sldId id="270" r:id="rId8"/>
    <p:sldId id="271" r:id="rId9"/>
    <p:sldId id="273" r:id="rId10"/>
    <p:sldId id="272" r:id="rId11"/>
    <p:sldId id="264" r:id="rId12"/>
    <p:sldId id="276" r:id="rId13"/>
    <p:sldId id="259" r:id="rId14"/>
    <p:sldId id="256" r:id="rId15"/>
    <p:sldId id="265" r:id="rId16"/>
    <p:sldId id="274" r:id="rId17"/>
    <p:sldId id="27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66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E1925-0704-4174-B2D8-AC2FB4F47DD5}" v="2" dt="2021-01-14T15:18:17.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6"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E5DF66-8C76-47EB-B8E8-0888406EE6FB}"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77708490-60AC-4EE2-992F-A0BF3D15FE7D}">
      <dgm:prSet/>
      <dgm:spPr/>
      <dgm:t>
        <a:bodyPr/>
        <a:lstStyle/>
        <a:p>
          <a:r>
            <a:rPr lang="en-US" b="1" baseline="0" dirty="0">
              <a:ln>
                <a:solidFill>
                  <a:srgbClr val="C00000"/>
                </a:solidFill>
              </a:ln>
              <a:solidFill>
                <a:srgbClr val="C00000"/>
              </a:solidFill>
              <a:effectLst/>
              <a:latin typeface="Arial Narrow" panose="020B0606020202030204" pitchFamily="34" charset="0"/>
            </a:rPr>
            <a:t>The purpose of the Salem High School PBIS team is to build and maintain a school climate where all stakeholders are valued and empowered. </a:t>
          </a:r>
          <a:endParaRPr lang="en-US" dirty="0">
            <a:ln>
              <a:solidFill>
                <a:srgbClr val="C00000"/>
              </a:solidFill>
            </a:ln>
            <a:solidFill>
              <a:srgbClr val="C00000"/>
            </a:solidFill>
            <a:effectLst/>
            <a:latin typeface="Arial Narrow" panose="020B0606020202030204" pitchFamily="34" charset="0"/>
          </a:endParaRPr>
        </a:p>
      </dgm:t>
    </dgm:pt>
    <dgm:pt modelId="{C4E368CF-88AD-4CAA-9717-0AD600061F8A}" type="parTrans" cxnId="{645B37DD-EA19-4EF2-824A-2091F5B1A319}">
      <dgm:prSet/>
      <dgm:spPr/>
      <dgm:t>
        <a:bodyPr/>
        <a:lstStyle/>
        <a:p>
          <a:endParaRPr lang="en-US"/>
        </a:p>
      </dgm:t>
    </dgm:pt>
    <dgm:pt modelId="{938FF54C-B2F5-4393-8E68-29F41C9EEC45}" type="sibTrans" cxnId="{645B37DD-EA19-4EF2-824A-2091F5B1A319}">
      <dgm:prSet/>
      <dgm:spPr/>
      <dgm:t>
        <a:bodyPr/>
        <a:lstStyle/>
        <a:p>
          <a:endParaRPr lang="en-US"/>
        </a:p>
      </dgm:t>
    </dgm:pt>
    <dgm:pt modelId="{5707EB3D-9158-4354-B22A-28F46447CB46}">
      <dgm:prSet/>
      <dgm:spPr/>
      <dgm:t>
        <a:bodyPr/>
        <a:lstStyle/>
        <a:p>
          <a:r>
            <a:rPr lang="en-US" b="1" baseline="0" dirty="0">
              <a:ln>
                <a:solidFill>
                  <a:srgbClr val="C00000"/>
                </a:solidFill>
              </a:ln>
              <a:solidFill>
                <a:srgbClr val="C00000"/>
              </a:solidFill>
              <a:effectLst/>
              <a:latin typeface="Arial Narrow" panose="020B0606020202030204" pitchFamily="34" charset="0"/>
            </a:rPr>
            <a:t>This will be achieved by improving the social, emotional, and academic outcomes of our students as they uphold the expectations of- never giving up being on-time, leaders who are engaged and safe. </a:t>
          </a:r>
          <a:endParaRPr lang="en-US" dirty="0">
            <a:ln>
              <a:solidFill>
                <a:srgbClr val="C00000"/>
              </a:solidFill>
            </a:ln>
            <a:solidFill>
              <a:srgbClr val="C00000"/>
            </a:solidFill>
            <a:effectLst/>
            <a:latin typeface="Arial Narrow" panose="020B0606020202030204" pitchFamily="34" charset="0"/>
          </a:endParaRPr>
        </a:p>
      </dgm:t>
    </dgm:pt>
    <dgm:pt modelId="{1F2799B6-C209-45D7-B443-D6A5EB582134}" type="parTrans" cxnId="{4677A491-8C4C-4813-97C2-19ABEE0377FC}">
      <dgm:prSet/>
      <dgm:spPr/>
      <dgm:t>
        <a:bodyPr/>
        <a:lstStyle/>
        <a:p>
          <a:endParaRPr lang="en-US"/>
        </a:p>
      </dgm:t>
    </dgm:pt>
    <dgm:pt modelId="{5D0CFF00-4ECE-4504-B61E-5C009376296D}" type="sibTrans" cxnId="{4677A491-8C4C-4813-97C2-19ABEE0377FC}">
      <dgm:prSet/>
      <dgm:spPr/>
      <dgm:t>
        <a:bodyPr/>
        <a:lstStyle/>
        <a:p>
          <a:endParaRPr lang="en-US"/>
        </a:p>
      </dgm:t>
    </dgm:pt>
    <dgm:pt modelId="{2AD6E004-2FF0-43FE-8FBB-0ADB9BA0C74D}" type="pres">
      <dgm:prSet presAssocID="{93E5DF66-8C76-47EB-B8E8-0888406EE6FB}" presName="hierChild1" presStyleCnt="0">
        <dgm:presLayoutVars>
          <dgm:chPref val="1"/>
          <dgm:dir/>
          <dgm:animOne val="branch"/>
          <dgm:animLvl val="lvl"/>
          <dgm:resizeHandles/>
        </dgm:presLayoutVars>
      </dgm:prSet>
      <dgm:spPr/>
    </dgm:pt>
    <dgm:pt modelId="{8CA2B3C4-8927-43A1-B3AE-2E8F1B011302}" type="pres">
      <dgm:prSet presAssocID="{77708490-60AC-4EE2-992F-A0BF3D15FE7D}" presName="hierRoot1" presStyleCnt="0"/>
      <dgm:spPr/>
    </dgm:pt>
    <dgm:pt modelId="{4FF31D3F-B2C1-458F-ADFD-752942A4FEF8}" type="pres">
      <dgm:prSet presAssocID="{77708490-60AC-4EE2-992F-A0BF3D15FE7D}" presName="composite" presStyleCnt="0"/>
      <dgm:spPr/>
    </dgm:pt>
    <dgm:pt modelId="{DDB4E32A-4749-42C8-8302-C4FE0381B774}" type="pres">
      <dgm:prSet presAssocID="{77708490-60AC-4EE2-992F-A0BF3D15FE7D}" presName="background" presStyleLbl="node0" presStyleIdx="0" presStyleCnt="2"/>
      <dgm:spPr/>
    </dgm:pt>
    <dgm:pt modelId="{A9E4E5F0-9DC9-436A-A390-A49AE0D730D0}" type="pres">
      <dgm:prSet presAssocID="{77708490-60AC-4EE2-992F-A0BF3D15FE7D}" presName="text" presStyleLbl="fgAcc0" presStyleIdx="0" presStyleCnt="2" custLinFactNeighborX="912">
        <dgm:presLayoutVars>
          <dgm:chPref val="3"/>
        </dgm:presLayoutVars>
      </dgm:prSet>
      <dgm:spPr/>
    </dgm:pt>
    <dgm:pt modelId="{647C3AEB-DF95-45EE-A862-F2D8D78A297B}" type="pres">
      <dgm:prSet presAssocID="{77708490-60AC-4EE2-992F-A0BF3D15FE7D}" presName="hierChild2" presStyleCnt="0"/>
      <dgm:spPr/>
    </dgm:pt>
    <dgm:pt modelId="{DAAD39BE-B714-4D4D-8E83-FFC69E9667F8}" type="pres">
      <dgm:prSet presAssocID="{5707EB3D-9158-4354-B22A-28F46447CB46}" presName="hierRoot1" presStyleCnt="0"/>
      <dgm:spPr/>
    </dgm:pt>
    <dgm:pt modelId="{C9A9966C-1B33-4619-9B16-7641122181F0}" type="pres">
      <dgm:prSet presAssocID="{5707EB3D-9158-4354-B22A-28F46447CB46}" presName="composite" presStyleCnt="0"/>
      <dgm:spPr/>
    </dgm:pt>
    <dgm:pt modelId="{1458B92D-35D3-47DF-A1C3-CF791BF878A6}" type="pres">
      <dgm:prSet presAssocID="{5707EB3D-9158-4354-B22A-28F46447CB46}" presName="background" presStyleLbl="node0" presStyleIdx="1" presStyleCnt="2"/>
      <dgm:spPr/>
    </dgm:pt>
    <dgm:pt modelId="{0207576B-C7BD-43FF-A0A3-C9B50BA26452}" type="pres">
      <dgm:prSet presAssocID="{5707EB3D-9158-4354-B22A-28F46447CB46}" presName="text" presStyleLbl="fgAcc0" presStyleIdx="1" presStyleCnt="2">
        <dgm:presLayoutVars>
          <dgm:chPref val="3"/>
        </dgm:presLayoutVars>
      </dgm:prSet>
      <dgm:spPr/>
    </dgm:pt>
    <dgm:pt modelId="{467BB65E-7F70-41B2-8107-C827272B155B}" type="pres">
      <dgm:prSet presAssocID="{5707EB3D-9158-4354-B22A-28F46447CB46}" presName="hierChild2" presStyleCnt="0"/>
      <dgm:spPr/>
    </dgm:pt>
  </dgm:ptLst>
  <dgm:cxnLst>
    <dgm:cxn modelId="{56F67E49-21BF-457E-803B-DA48B1CF40E9}" type="presOf" srcId="{77708490-60AC-4EE2-992F-A0BF3D15FE7D}" destId="{A9E4E5F0-9DC9-436A-A390-A49AE0D730D0}" srcOrd="0" destOrd="0" presId="urn:microsoft.com/office/officeart/2005/8/layout/hierarchy1"/>
    <dgm:cxn modelId="{C1CCC18D-EA6E-4D56-B2B5-0C344E9455B3}" type="presOf" srcId="{5707EB3D-9158-4354-B22A-28F46447CB46}" destId="{0207576B-C7BD-43FF-A0A3-C9B50BA26452}" srcOrd="0" destOrd="0" presId="urn:microsoft.com/office/officeart/2005/8/layout/hierarchy1"/>
    <dgm:cxn modelId="{4677A491-8C4C-4813-97C2-19ABEE0377FC}" srcId="{93E5DF66-8C76-47EB-B8E8-0888406EE6FB}" destId="{5707EB3D-9158-4354-B22A-28F46447CB46}" srcOrd="1" destOrd="0" parTransId="{1F2799B6-C209-45D7-B443-D6A5EB582134}" sibTransId="{5D0CFF00-4ECE-4504-B61E-5C009376296D}"/>
    <dgm:cxn modelId="{645B37DD-EA19-4EF2-824A-2091F5B1A319}" srcId="{93E5DF66-8C76-47EB-B8E8-0888406EE6FB}" destId="{77708490-60AC-4EE2-992F-A0BF3D15FE7D}" srcOrd="0" destOrd="0" parTransId="{C4E368CF-88AD-4CAA-9717-0AD600061F8A}" sibTransId="{938FF54C-B2F5-4393-8E68-29F41C9EEC45}"/>
    <dgm:cxn modelId="{AECF00F1-3AFF-42B7-9467-D29C54AF00A7}" type="presOf" srcId="{93E5DF66-8C76-47EB-B8E8-0888406EE6FB}" destId="{2AD6E004-2FF0-43FE-8FBB-0ADB9BA0C74D}" srcOrd="0" destOrd="0" presId="urn:microsoft.com/office/officeart/2005/8/layout/hierarchy1"/>
    <dgm:cxn modelId="{3DD686D0-65A3-48D8-B505-3BC580F1BDC2}" type="presParOf" srcId="{2AD6E004-2FF0-43FE-8FBB-0ADB9BA0C74D}" destId="{8CA2B3C4-8927-43A1-B3AE-2E8F1B011302}" srcOrd="0" destOrd="0" presId="urn:microsoft.com/office/officeart/2005/8/layout/hierarchy1"/>
    <dgm:cxn modelId="{25ABF96F-2C8A-4E74-B532-45C95DE68B98}" type="presParOf" srcId="{8CA2B3C4-8927-43A1-B3AE-2E8F1B011302}" destId="{4FF31D3F-B2C1-458F-ADFD-752942A4FEF8}" srcOrd="0" destOrd="0" presId="urn:microsoft.com/office/officeart/2005/8/layout/hierarchy1"/>
    <dgm:cxn modelId="{75AF3FD2-D4C2-44F6-930D-5A58A289558B}" type="presParOf" srcId="{4FF31D3F-B2C1-458F-ADFD-752942A4FEF8}" destId="{DDB4E32A-4749-42C8-8302-C4FE0381B774}" srcOrd="0" destOrd="0" presId="urn:microsoft.com/office/officeart/2005/8/layout/hierarchy1"/>
    <dgm:cxn modelId="{785B60FA-6C18-4D2B-A33E-436E92F9F287}" type="presParOf" srcId="{4FF31D3F-B2C1-458F-ADFD-752942A4FEF8}" destId="{A9E4E5F0-9DC9-436A-A390-A49AE0D730D0}" srcOrd="1" destOrd="0" presId="urn:microsoft.com/office/officeart/2005/8/layout/hierarchy1"/>
    <dgm:cxn modelId="{E54A24F8-A003-474B-BF50-256BBCE8D84B}" type="presParOf" srcId="{8CA2B3C4-8927-43A1-B3AE-2E8F1B011302}" destId="{647C3AEB-DF95-45EE-A862-F2D8D78A297B}" srcOrd="1" destOrd="0" presId="urn:microsoft.com/office/officeart/2005/8/layout/hierarchy1"/>
    <dgm:cxn modelId="{E6CAF4DF-EDF8-490D-BA28-C1B9EF579ACD}" type="presParOf" srcId="{2AD6E004-2FF0-43FE-8FBB-0ADB9BA0C74D}" destId="{DAAD39BE-B714-4D4D-8E83-FFC69E9667F8}" srcOrd="1" destOrd="0" presId="urn:microsoft.com/office/officeart/2005/8/layout/hierarchy1"/>
    <dgm:cxn modelId="{509139E7-EA18-49AB-9D8A-5081E4103435}" type="presParOf" srcId="{DAAD39BE-B714-4D4D-8E83-FFC69E9667F8}" destId="{C9A9966C-1B33-4619-9B16-7641122181F0}" srcOrd="0" destOrd="0" presId="urn:microsoft.com/office/officeart/2005/8/layout/hierarchy1"/>
    <dgm:cxn modelId="{65EBCD43-7CBE-435A-B386-CFDC6FF88EFA}" type="presParOf" srcId="{C9A9966C-1B33-4619-9B16-7641122181F0}" destId="{1458B92D-35D3-47DF-A1C3-CF791BF878A6}" srcOrd="0" destOrd="0" presId="urn:microsoft.com/office/officeart/2005/8/layout/hierarchy1"/>
    <dgm:cxn modelId="{4740BED4-6D2B-4793-A578-BD4897F0F2FA}" type="presParOf" srcId="{C9A9966C-1B33-4619-9B16-7641122181F0}" destId="{0207576B-C7BD-43FF-A0A3-C9B50BA26452}" srcOrd="1" destOrd="0" presId="urn:microsoft.com/office/officeart/2005/8/layout/hierarchy1"/>
    <dgm:cxn modelId="{88F41D91-1ED4-44FE-9ECD-A9F823537804}" type="presParOf" srcId="{DAAD39BE-B714-4D4D-8E83-FFC69E9667F8}" destId="{467BB65E-7F70-41B2-8107-C827272B15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4E32A-4749-42C8-8302-C4FE0381B774}">
      <dsp:nvSpPr>
        <dsp:cNvPr id="0" name=""/>
        <dsp:cNvSpPr/>
      </dsp:nvSpPr>
      <dsp:spPr>
        <a:xfrm>
          <a:off x="41888" y="6585"/>
          <a:ext cx="4453890" cy="2828220"/>
        </a:xfrm>
        <a:prstGeom prst="roundRect">
          <a:avLst>
            <a:gd name="adj" fmla="val 10000"/>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A9E4E5F0-9DC9-436A-A390-A49AE0D730D0}">
      <dsp:nvSpPr>
        <dsp:cNvPr id="0" name=""/>
        <dsp:cNvSpPr/>
      </dsp:nvSpPr>
      <dsp:spPr>
        <a:xfrm>
          <a:off x="536765" y="476718"/>
          <a:ext cx="4453890" cy="28282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baseline="0" dirty="0">
              <a:ln>
                <a:solidFill>
                  <a:srgbClr val="C00000"/>
                </a:solidFill>
              </a:ln>
              <a:solidFill>
                <a:srgbClr val="C00000"/>
              </a:solidFill>
              <a:effectLst/>
              <a:latin typeface="Arial Narrow" panose="020B0606020202030204" pitchFamily="34" charset="0"/>
            </a:rPr>
            <a:t>The purpose of the Salem High School PBIS team is to build and maintain a school climate where all stakeholders are valued and empowered. </a:t>
          </a:r>
          <a:endParaRPr lang="en-US" sz="2500" kern="1200" dirty="0">
            <a:ln>
              <a:solidFill>
                <a:srgbClr val="C00000"/>
              </a:solidFill>
            </a:ln>
            <a:solidFill>
              <a:srgbClr val="C00000"/>
            </a:solidFill>
            <a:effectLst/>
            <a:latin typeface="Arial Narrow" panose="020B0606020202030204" pitchFamily="34" charset="0"/>
          </a:endParaRPr>
        </a:p>
      </dsp:txBody>
      <dsp:txXfrm>
        <a:off x="619601" y="559554"/>
        <a:ext cx="4288218" cy="2662548"/>
      </dsp:txXfrm>
    </dsp:sp>
    <dsp:sp modelId="{1458B92D-35D3-47DF-A1C3-CF791BF878A6}">
      <dsp:nvSpPr>
        <dsp:cNvPr id="0" name=""/>
        <dsp:cNvSpPr/>
      </dsp:nvSpPr>
      <dsp:spPr>
        <a:xfrm>
          <a:off x="5444913" y="6585"/>
          <a:ext cx="4453890" cy="2828220"/>
        </a:xfrm>
        <a:prstGeom prst="roundRect">
          <a:avLst>
            <a:gd name="adj" fmla="val 10000"/>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0207576B-C7BD-43FF-A0A3-C9B50BA26452}">
      <dsp:nvSpPr>
        <dsp:cNvPr id="0" name=""/>
        <dsp:cNvSpPr/>
      </dsp:nvSpPr>
      <dsp:spPr>
        <a:xfrm>
          <a:off x="5939790" y="476718"/>
          <a:ext cx="4453890" cy="28282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baseline="0" dirty="0">
              <a:ln>
                <a:solidFill>
                  <a:srgbClr val="C00000"/>
                </a:solidFill>
              </a:ln>
              <a:solidFill>
                <a:srgbClr val="C00000"/>
              </a:solidFill>
              <a:effectLst/>
              <a:latin typeface="Arial Narrow" panose="020B0606020202030204" pitchFamily="34" charset="0"/>
            </a:rPr>
            <a:t>This will be achieved by improving the social, emotional, and academic outcomes of our students as they uphold the expectations of- never giving up being on-time, leaders who are engaged and safe. </a:t>
          </a:r>
          <a:endParaRPr lang="en-US" sz="2500" kern="1200" dirty="0">
            <a:ln>
              <a:solidFill>
                <a:srgbClr val="C00000"/>
              </a:solidFill>
            </a:ln>
            <a:solidFill>
              <a:srgbClr val="C00000"/>
            </a:solidFill>
            <a:effectLst/>
            <a:latin typeface="Arial Narrow" panose="020B0606020202030204" pitchFamily="34" charset="0"/>
          </a:endParaRPr>
        </a:p>
      </dsp:txBody>
      <dsp:txXfrm>
        <a:off x="6022626" y="559554"/>
        <a:ext cx="4288218" cy="26625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A8A3729C-A3DB-4355-8654-2F51441597FD}" type="datetimeFigureOut">
              <a:rPr lang="en-US" smtClean="0"/>
              <a:t>1/14/2021</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EBAC260-F5E5-4BD4-8490-2DF7C1E9E1EE}"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983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349449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1028854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40368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133939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8A3729C-A3DB-4355-8654-2F51441597FD}"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1461007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8A3729C-A3DB-4355-8654-2F51441597FD}"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292073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A3729C-A3DB-4355-8654-2F51441597F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3926276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A3729C-A3DB-4355-8654-2F51441597F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1814648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A8A6-7412-41AF-B098-E1E13205A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B20CB-4FDA-4544-8623-50E9756C6E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FC13A-A75C-483B-B198-003A0A867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D81A25-A863-4783-84B6-D3D75E8708CA}"/>
              </a:ext>
            </a:extLst>
          </p:cNvPr>
          <p:cNvSpPr>
            <a:spLocks noGrp="1"/>
          </p:cNvSpPr>
          <p:nvPr>
            <p:ph type="dt" sz="half" idx="10"/>
          </p:nvPr>
        </p:nvSpPr>
        <p:spPr/>
        <p:txBody>
          <a:bodyPr/>
          <a:lstStyle/>
          <a:p>
            <a:fld id="{D67D4EC3-77A7-4E43-9D0C-B629A4576F3B}" type="datetimeFigureOut">
              <a:rPr lang="en-US" smtClean="0"/>
              <a:t>1/14/2021</a:t>
            </a:fld>
            <a:endParaRPr lang="en-US"/>
          </a:p>
        </p:txBody>
      </p:sp>
      <p:sp>
        <p:nvSpPr>
          <p:cNvPr id="6" name="Footer Placeholder 5">
            <a:extLst>
              <a:ext uri="{FF2B5EF4-FFF2-40B4-BE49-F238E27FC236}">
                <a16:creationId xmlns:a16="http://schemas.microsoft.com/office/drawing/2014/main" id="{824BA563-8510-482E-B37F-48E2582D7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3FA1B-2FF0-473D-8D4E-0F7A35C25EBE}"/>
              </a:ext>
            </a:extLst>
          </p:cNvPr>
          <p:cNvSpPr>
            <a:spLocks noGrp="1"/>
          </p:cNvSpPr>
          <p:nvPr>
            <p:ph type="sldNum" sz="quarter" idx="12"/>
          </p:nvPr>
        </p:nvSpPr>
        <p:spPr/>
        <p:txBody>
          <a:bodyPr/>
          <a:lstStyle/>
          <a:p>
            <a:fld id="{1FFD7DFD-5D37-4565-8E78-A13B5DC45C48}" type="slidenum">
              <a:rPr lang="en-US" smtClean="0"/>
              <a:t>‹#›</a:t>
            </a:fld>
            <a:endParaRPr lang="en-US"/>
          </a:p>
        </p:txBody>
      </p:sp>
    </p:spTree>
    <p:extLst>
      <p:ext uri="{BB962C8B-B14F-4D97-AF65-F5344CB8AC3E}">
        <p14:creationId xmlns:p14="http://schemas.microsoft.com/office/powerpoint/2010/main" val="4225758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B3417-C623-4E76-8C6F-96AA2E99B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939AB-85A4-4737-A45E-7429953256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076DA-8360-47C4-9018-F2C9F66D5FE4}"/>
              </a:ext>
            </a:extLst>
          </p:cNvPr>
          <p:cNvSpPr>
            <a:spLocks noGrp="1"/>
          </p:cNvSpPr>
          <p:nvPr>
            <p:ph type="dt" sz="half" idx="10"/>
          </p:nvPr>
        </p:nvSpPr>
        <p:spPr/>
        <p:txBody>
          <a:bodyPr/>
          <a:lstStyle/>
          <a:p>
            <a:fld id="{D67D4EC3-77A7-4E43-9D0C-B629A4576F3B}" type="datetimeFigureOut">
              <a:rPr lang="en-US" smtClean="0"/>
              <a:t>1/14/2021</a:t>
            </a:fld>
            <a:endParaRPr lang="en-US"/>
          </a:p>
        </p:txBody>
      </p:sp>
      <p:sp>
        <p:nvSpPr>
          <p:cNvPr id="5" name="Footer Placeholder 4">
            <a:extLst>
              <a:ext uri="{FF2B5EF4-FFF2-40B4-BE49-F238E27FC236}">
                <a16:creationId xmlns:a16="http://schemas.microsoft.com/office/drawing/2014/main" id="{9A1B5A6A-63EC-4EE2-AE91-2B9EAA253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28CE2-3A7C-4A7D-BB9B-0966DD933429}"/>
              </a:ext>
            </a:extLst>
          </p:cNvPr>
          <p:cNvSpPr>
            <a:spLocks noGrp="1"/>
          </p:cNvSpPr>
          <p:nvPr>
            <p:ph type="sldNum" sz="quarter" idx="12"/>
          </p:nvPr>
        </p:nvSpPr>
        <p:spPr/>
        <p:txBody>
          <a:bodyPr/>
          <a:lstStyle/>
          <a:p>
            <a:fld id="{1FFD7DFD-5D37-4565-8E78-A13B5DC45C48}" type="slidenum">
              <a:rPr lang="en-US" smtClean="0"/>
              <a:t>‹#›</a:t>
            </a:fld>
            <a:endParaRPr lang="en-US"/>
          </a:p>
        </p:txBody>
      </p:sp>
    </p:spTree>
    <p:extLst>
      <p:ext uri="{BB962C8B-B14F-4D97-AF65-F5344CB8AC3E}">
        <p14:creationId xmlns:p14="http://schemas.microsoft.com/office/powerpoint/2010/main" val="261431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A3729C-A3DB-4355-8654-2F51441597F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947357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8767-2C0F-4EAA-9556-C025CAC334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ABB8BC-E519-40C5-BE6C-D54DDE688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51B8BA-B967-4ED5-8A97-37A775DDFA62}"/>
              </a:ext>
            </a:extLst>
          </p:cNvPr>
          <p:cNvSpPr>
            <a:spLocks noGrp="1"/>
          </p:cNvSpPr>
          <p:nvPr>
            <p:ph type="dt" sz="half" idx="10"/>
          </p:nvPr>
        </p:nvSpPr>
        <p:spPr/>
        <p:txBody>
          <a:bodyPr/>
          <a:lstStyle/>
          <a:p>
            <a:fld id="{D67D4EC3-77A7-4E43-9D0C-B629A4576F3B}" type="datetimeFigureOut">
              <a:rPr lang="en-US" smtClean="0"/>
              <a:t>1/14/2021</a:t>
            </a:fld>
            <a:endParaRPr lang="en-US"/>
          </a:p>
        </p:txBody>
      </p:sp>
      <p:sp>
        <p:nvSpPr>
          <p:cNvPr id="5" name="Footer Placeholder 4">
            <a:extLst>
              <a:ext uri="{FF2B5EF4-FFF2-40B4-BE49-F238E27FC236}">
                <a16:creationId xmlns:a16="http://schemas.microsoft.com/office/drawing/2014/main" id="{112DC2E2-2AA1-4DF9-919E-A2384B904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950D0-3722-4A1F-A233-6167330CCB39}"/>
              </a:ext>
            </a:extLst>
          </p:cNvPr>
          <p:cNvSpPr>
            <a:spLocks noGrp="1"/>
          </p:cNvSpPr>
          <p:nvPr>
            <p:ph type="sldNum" sz="quarter" idx="12"/>
          </p:nvPr>
        </p:nvSpPr>
        <p:spPr/>
        <p:txBody>
          <a:bodyPr/>
          <a:lstStyle/>
          <a:p>
            <a:fld id="{1FFD7DFD-5D37-4565-8E78-A13B5DC45C48}" type="slidenum">
              <a:rPr lang="en-US" smtClean="0"/>
              <a:t>‹#›</a:t>
            </a:fld>
            <a:endParaRPr lang="en-US"/>
          </a:p>
        </p:txBody>
      </p:sp>
    </p:spTree>
    <p:extLst>
      <p:ext uri="{BB962C8B-B14F-4D97-AF65-F5344CB8AC3E}">
        <p14:creationId xmlns:p14="http://schemas.microsoft.com/office/powerpoint/2010/main" val="146609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AE58A-B3B9-4377-AF33-3C21C330E796}"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AD365A-1C5F-4E47-8C89-C55E7DD63C71}" type="slidenum">
              <a:rPr lang="en-US" smtClean="0"/>
              <a:t>‹#›</a:t>
            </a:fld>
            <a:endParaRPr lang="en-US"/>
          </a:p>
        </p:txBody>
      </p:sp>
    </p:spTree>
    <p:extLst>
      <p:ext uri="{BB962C8B-B14F-4D97-AF65-F5344CB8AC3E}">
        <p14:creationId xmlns:p14="http://schemas.microsoft.com/office/powerpoint/2010/main" val="17895196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AE58A-B3B9-4377-AF33-3C21C330E796}"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D365A-1C5F-4E47-8C89-C55E7DD63C71}" type="slidenum">
              <a:rPr lang="en-US" smtClean="0"/>
              <a:t>‹#›</a:t>
            </a:fld>
            <a:endParaRPr lang="en-US"/>
          </a:p>
        </p:txBody>
      </p:sp>
    </p:spTree>
    <p:extLst>
      <p:ext uri="{BB962C8B-B14F-4D97-AF65-F5344CB8AC3E}">
        <p14:creationId xmlns:p14="http://schemas.microsoft.com/office/powerpoint/2010/main" val="14398632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AE58A-B3B9-4377-AF33-3C21C330E796}"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AD365A-1C5F-4E47-8C89-C55E7DD63C71}" type="slidenum">
              <a:rPr lang="en-US" smtClean="0"/>
              <a:t>‹#›</a:t>
            </a:fld>
            <a:endParaRPr lang="en-US"/>
          </a:p>
        </p:txBody>
      </p:sp>
    </p:spTree>
    <p:extLst>
      <p:ext uri="{BB962C8B-B14F-4D97-AF65-F5344CB8AC3E}">
        <p14:creationId xmlns:p14="http://schemas.microsoft.com/office/powerpoint/2010/main" val="31226000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C37AE58A-B3B9-4377-AF33-3C21C330E796}" type="datetimeFigureOut">
              <a:rPr lang="en-US" smtClean="0"/>
              <a:t>1/14/2021</a:t>
            </a:fld>
            <a:endParaRPr lang="en-US"/>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C6AD365A-1C5F-4E47-8C89-C55E7DD63C71}"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63156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3729C-A3DB-4355-8654-2F51441597F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218164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389702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A3729C-A3DB-4355-8654-2F51441597FD}"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246127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A3729C-A3DB-4355-8654-2F51441597FD}"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323949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3729C-A3DB-4355-8654-2F51441597FD}"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360709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422323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3729C-A3DB-4355-8654-2F51441597F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BAC260-F5E5-4BD4-8490-2DF7C1E9E1EE}" type="slidenum">
              <a:rPr lang="en-US" smtClean="0"/>
              <a:t>‹#›</a:t>
            </a:fld>
            <a:endParaRPr lang="en-US"/>
          </a:p>
        </p:txBody>
      </p:sp>
    </p:spTree>
    <p:extLst>
      <p:ext uri="{BB962C8B-B14F-4D97-AF65-F5344CB8AC3E}">
        <p14:creationId xmlns:p14="http://schemas.microsoft.com/office/powerpoint/2010/main" val="683725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A8A3729C-A3DB-4355-8654-2F51441597FD}" type="datetimeFigureOut">
              <a:rPr lang="en-US" smtClean="0"/>
              <a:t>1/14/2021</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FEBAC260-F5E5-4BD4-8490-2DF7C1E9E1EE}" type="slidenum">
              <a:rPr lang="en-US" smtClean="0"/>
              <a:t>‹#›</a:t>
            </a:fld>
            <a:endParaRPr lang="en-US"/>
          </a:p>
        </p:txBody>
      </p:sp>
    </p:spTree>
    <p:extLst>
      <p:ext uri="{BB962C8B-B14F-4D97-AF65-F5344CB8AC3E}">
        <p14:creationId xmlns:p14="http://schemas.microsoft.com/office/powerpoint/2010/main" val="1979866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A13BA2-03B1-4431-9CB6-F32CC79C0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7301F5-3EC0-4EC6-B89C-CF55F7554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DFF29-E1AF-401B-B0D3-4003E9616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D4EC3-77A7-4E43-9D0C-B629A4576F3B}" type="datetimeFigureOut">
              <a:rPr lang="en-US" smtClean="0"/>
              <a:t>1/14/2021</a:t>
            </a:fld>
            <a:endParaRPr lang="en-US"/>
          </a:p>
        </p:txBody>
      </p:sp>
      <p:sp>
        <p:nvSpPr>
          <p:cNvPr id="5" name="Footer Placeholder 4">
            <a:extLst>
              <a:ext uri="{FF2B5EF4-FFF2-40B4-BE49-F238E27FC236}">
                <a16:creationId xmlns:a16="http://schemas.microsoft.com/office/drawing/2014/main" id="{CDB0BBF4-0682-42DF-9C7B-0D0027B07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83B75-EA3F-47B5-AEF8-5DDDCD6EC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D7DFD-5D37-4565-8E78-A13B5DC45C48}" type="slidenum">
              <a:rPr lang="en-US" smtClean="0"/>
              <a:t>‹#›</a:t>
            </a:fld>
            <a:endParaRPr lang="en-US"/>
          </a:p>
        </p:txBody>
      </p:sp>
    </p:spTree>
    <p:extLst>
      <p:ext uri="{BB962C8B-B14F-4D97-AF65-F5344CB8AC3E}">
        <p14:creationId xmlns:p14="http://schemas.microsoft.com/office/powerpoint/2010/main" val="1841534279"/>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C37AE58A-B3B9-4377-AF33-3C21C330E796}" type="datetimeFigureOut">
              <a:rPr lang="en-US" smtClean="0"/>
              <a:t>1/14/2021</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C6AD365A-1C5F-4E47-8C89-C55E7DD63C71}" type="slidenum">
              <a:rPr lang="en-US" smtClean="0"/>
              <a:t>‹#›</a:t>
            </a:fld>
            <a:endParaRPr lang="en-US"/>
          </a:p>
        </p:txBody>
      </p:sp>
    </p:spTree>
    <p:extLst>
      <p:ext uri="{BB962C8B-B14F-4D97-AF65-F5344CB8AC3E}">
        <p14:creationId xmlns:p14="http://schemas.microsoft.com/office/powerpoint/2010/main" val="2703067954"/>
      </p:ext>
    </p:extLst>
  </p:cSld>
  <p:clrMap bg1="lt1" tx1="dk1" bg2="lt2" tx2="dk2" accent1="accent1" accent2="accent2" accent3="accent3" accent4="accent4" accent5="accent5" accent6="accent6" hlink="hlink" folHlink="folHlink"/>
  <p:sldLayoutIdLst>
    <p:sldLayoutId id="2147483735" r:id="rId1"/>
    <p:sldLayoutId id="2147483731" r:id="rId2"/>
    <p:sldLayoutId id="2147483733" r:id="rId3"/>
    <p:sldLayoutId id="2147483730" r:id="rId4"/>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hyperlink" Target="https://creativecommons.org/licenses/by/3.0/"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hyperlink" Target="https://quincemedia.com/2017/10/11/halloween-2017-free-graphics-vectors-and-exclusive-free-logo-intro-video/" TargetMode="External"/><Relationship Id="rId4" Type="http://schemas.openxmlformats.org/officeDocument/2006/relationships/image" Target="../media/image9.jpe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https://openclipart.org/detail/257265/shiny-copper-musical-notes-typography-no-background" TargetMode="External"/><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ideo" Target="https://www.youtube.com/embed/pylFSgrIsio?feature=oembed" TargetMode="Externa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5CFB-079E-4D85-977C-90F0E989302B}"/>
              </a:ext>
            </a:extLst>
          </p:cNvPr>
          <p:cNvSpPr>
            <a:spLocks noGrp="1"/>
          </p:cNvSpPr>
          <p:nvPr>
            <p:ph type="ctrTitle"/>
          </p:nvPr>
        </p:nvSpPr>
        <p:spPr>
          <a:xfrm rot="21420000">
            <a:off x="4959072" y="390182"/>
            <a:ext cx="5683314" cy="3284924"/>
          </a:xfrm>
        </p:spPr>
        <p:txBody>
          <a:bodyPr>
            <a:normAutofit/>
          </a:bodyPr>
          <a:lstStyle/>
          <a:p>
            <a:r>
              <a:rPr lang="en-US" dirty="0">
                <a:ln w="25400">
                  <a:solidFill>
                    <a:srgbClr val="C00000"/>
                  </a:solidFill>
                </a:ln>
              </a:rPr>
              <a:t>PBIS</a:t>
            </a:r>
          </a:p>
        </p:txBody>
      </p:sp>
      <p:sp>
        <p:nvSpPr>
          <p:cNvPr id="3" name="Subtitle 2">
            <a:extLst>
              <a:ext uri="{FF2B5EF4-FFF2-40B4-BE49-F238E27FC236}">
                <a16:creationId xmlns:a16="http://schemas.microsoft.com/office/drawing/2014/main" id="{B346A797-9C13-4136-8A17-9A4A523EE4A0}"/>
              </a:ext>
            </a:extLst>
          </p:cNvPr>
          <p:cNvSpPr>
            <a:spLocks noGrp="1"/>
          </p:cNvSpPr>
          <p:nvPr>
            <p:ph type="subTitle" idx="1"/>
          </p:nvPr>
        </p:nvSpPr>
        <p:spPr>
          <a:xfrm rot="21420000">
            <a:off x="5065715" y="3674838"/>
            <a:ext cx="5681180" cy="621792"/>
          </a:xfrm>
        </p:spPr>
        <p:txBody>
          <a:bodyPr>
            <a:normAutofit/>
          </a:bodyPr>
          <a:lstStyle/>
          <a:p>
            <a:r>
              <a:rPr lang="en-US" sz="2600" dirty="0">
                <a:solidFill>
                  <a:srgbClr val="C00000"/>
                </a:solidFill>
              </a:rPr>
              <a:t>Nole Expectations | Salem High School</a:t>
            </a:r>
          </a:p>
        </p:txBody>
      </p:sp>
      <p:pic>
        <p:nvPicPr>
          <p:cNvPr id="7" name="Picture 6" descr="A picture containing chair, mirror&#10;&#10;Description automatically generated">
            <a:extLst>
              <a:ext uri="{FF2B5EF4-FFF2-40B4-BE49-F238E27FC236}">
                <a16:creationId xmlns:a16="http://schemas.microsoft.com/office/drawing/2014/main" id="{472C3CC8-EED7-466C-8A36-93C984DB4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824" y="72262"/>
            <a:ext cx="3364232" cy="5801488"/>
          </a:xfrm>
          <a:prstGeom prst="rect">
            <a:avLst/>
          </a:prstGeom>
        </p:spPr>
      </p:pic>
      <p:pic>
        <p:nvPicPr>
          <p:cNvPr id="8" name="I_Did_That">
            <a:hlinkClick r:id="" action="ppaction://media"/>
            <a:extLst>
              <a:ext uri="{FF2B5EF4-FFF2-40B4-BE49-F238E27FC236}">
                <a16:creationId xmlns:a16="http://schemas.microsoft.com/office/drawing/2014/main" id="{E9DDF208-8DC4-49CA-B1C7-62BB6BF07EE1}"/>
              </a:ext>
            </a:extLst>
          </p:cNvPr>
          <p:cNvPicPr>
            <a:picLocks noChangeAspect="1"/>
          </p:cNvPicPr>
          <p:nvPr>
            <a:audioFile r:link="rId2"/>
            <p:extLst>
              <p:ext uri="{DAA4B4D4-6D71-4841-9C94-3DE7FCFB9230}">
                <p14:media xmlns:p14="http://schemas.microsoft.com/office/powerpoint/2010/main" r:embed="rId1"/>
              </p:ext>
            </p:extLst>
          </p:nvPr>
        </p:nvPicPr>
        <p:blipFill>
          <a:blip r:embed="rId6">
            <a:grayscl/>
            <a:extLst>
              <a:ext uri="{BEBA8EAE-BF5A-486C-A8C5-ECC9F3942E4B}">
                <a14:imgProps xmlns:a14="http://schemas.microsoft.com/office/drawing/2010/main">
                  <a14:imgLayer r:embed="rId7">
                    <a14:imgEffect>
                      <a14:artisticPencilSketch/>
                    </a14:imgEffect>
                  </a14:imgLayer>
                </a14:imgProps>
              </a:ext>
            </a:extLst>
          </a:blip>
          <a:stretch>
            <a:fillRect/>
          </a:stretch>
        </p:blipFill>
        <p:spPr>
          <a:xfrm>
            <a:off x="2035381" y="4444869"/>
            <a:ext cx="234950" cy="234950"/>
          </a:xfrm>
          <a:prstGeom prst="rect">
            <a:avLst/>
          </a:prstGeom>
        </p:spPr>
      </p:pic>
      <p:sp>
        <p:nvSpPr>
          <p:cNvPr id="4" name="TextBox 3">
            <a:extLst>
              <a:ext uri="{FF2B5EF4-FFF2-40B4-BE49-F238E27FC236}">
                <a16:creationId xmlns:a16="http://schemas.microsoft.com/office/drawing/2014/main" id="{2EA6E0DC-84EB-4BBE-9939-7E307E427955}"/>
              </a:ext>
            </a:extLst>
          </p:cNvPr>
          <p:cNvSpPr txBox="1"/>
          <p:nvPr/>
        </p:nvSpPr>
        <p:spPr>
          <a:xfrm rot="21420776">
            <a:off x="4786970" y="4544548"/>
            <a:ext cx="6238669"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Edwardian Script ITC" panose="030303020407070D0804" pitchFamily="66" charset="0"/>
              </a:rPr>
              <a:t>Tayla Reid </a:t>
            </a:r>
          </a:p>
        </p:txBody>
      </p:sp>
    </p:spTree>
    <p:extLst>
      <p:ext uri="{BB962C8B-B14F-4D97-AF65-F5344CB8AC3E}">
        <p14:creationId xmlns:p14="http://schemas.microsoft.com/office/powerpoint/2010/main" val="240636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bject, sitting, lamp, dark&#10;&#10;Description automatically generated">
            <a:extLst>
              <a:ext uri="{FF2B5EF4-FFF2-40B4-BE49-F238E27FC236}">
                <a16:creationId xmlns:a16="http://schemas.microsoft.com/office/drawing/2014/main" id="{1B12F6E1-D6DB-4F13-8D34-370148F0018E}"/>
              </a:ext>
            </a:extLst>
          </p:cNvPr>
          <p:cNvPicPr>
            <a:picLocks noChangeAspect="1"/>
          </p:cNvPicPr>
          <p:nvPr/>
        </p:nvPicPr>
        <p:blipFill rotWithShape="1">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000"/>
          <a:stretch/>
        </p:blipFill>
        <p:spPr>
          <a:xfrm>
            <a:off x="327839" y="850195"/>
            <a:ext cx="7025462" cy="5306967"/>
          </a:xfrm>
          <a:prstGeom prst="rect">
            <a:avLst/>
          </a:prstGeom>
          <a:effectLst>
            <a:softEdge rad="292100"/>
          </a:effectLst>
        </p:spPr>
      </p:pic>
      <p:sp>
        <p:nvSpPr>
          <p:cNvPr id="2" name="Title 1">
            <a:extLst>
              <a:ext uri="{FF2B5EF4-FFF2-40B4-BE49-F238E27FC236}">
                <a16:creationId xmlns:a16="http://schemas.microsoft.com/office/drawing/2014/main" id="{E95C9AC3-6151-4189-B8DB-780DD196D2E8}"/>
              </a:ext>
            </a:extLst>
          </p:cNvPr>
          <p:cNvSpPr>
            <a:spLocks noGrp="1"/>
          </p:cNvSpPr>
          <p:nvPr>
            <p:ph type="title"/>
          </p:nvPr>
        </p:nvSpPr>
        <p:spPr>
          <a:xfrm>
            <a:off x="474882" y="394299"/>
            <a:ext cx="6634715" cy="1325563"/>
          </a:xfrm>
        </p:spPr>
        <p:txBody>
          <a:bodyPr anchor="ctr">
            <a:noAutofit/>
          </a:bodyPr>
          <a:lstStyle/>
          <a:p>
            <a:pPr algn="ctr"/>
            <a:r>
              <a:rPr lang="en-US" sz="6400" b="1" cap="small" dirty="0">
                <a:solidFill>
                  <a:schemeClr val="tx1">
                    <a:lumMod val="85000"/>
                    <a:lumOff val="15000"/>
                  </a:schemeClr>
                </a:solidFill>
                <a:effectLst>
                  <a:outerShdw blurRad="38100" dist="38100" dir="2700000" algn="tl">
                    <a:srgbClr val="000000">
                      <a:alpha val="43137"/>
                    </a:srgbClr>
                  </a:outerShdw>
                </a:effectLst>
              </a:rPr>
              <a:t>The Trick Is On YOU!</a:t>
            </a:r>
          </a:p>
        </p:txBody>
      </p:sp>
      <p:sp>
        <p:nvSpPr>
          <p:cNvPr id="3" name="Subtitle 2">
            <a:extLst>
              <a:ext uri="{FF2B5EF4-FFF2-40B4-BE49-F238E27FC236}">
                <a16:creationId xmlns:a16="http://schemas.microsoft.com/office/drawing/2014/main" id="{6277874A-1730-4917-AC02-10941FD3D853}"/>
              </a:ext>
            </a:extLst>
          </p:cNvPr>
          <p:cNvSpPr>
            <a:spLocks noGrp="1"/>
          </p:cNvSpPr>
          <p:nvPr>
            <p:ph sz="half" idx="1"/>
          </p:nvPr>
        </p:nvSpPr>
        <p:spPr>
          <a:xfrm>
            <a:off x="7787483" y="379023"/>
            <a:ext cx="3810000" cy="1156860"/>
          </a:xfrm>
        </p:spPr>
        <p:txBody>
          <a:bodyPr anchor="ctr">
            <a:noAutofit/>
          </a:bodyPr>
          <a:lstStyle/>
          <a:p>
            <a:pPr marL="0" indent="0" algn="ctr">
              <a:buNone/>
            </a:pPr>
            <a:r>
              <a:rPr lang="en-US" sz="3200" b="1" cap="small" dirty="0">
                <a:solidFill>
                  <a:schemeClr val="tx2"/>
                </a:solidFill>
                <a:effectLst>
                  <a:outerShdw blurRad="38100" dist="38100" dir="2700000" algn="tl">
                    <a:srgbClr val="000000">
                      <a:alpha val="43137"/>
                    </a:srgbClr>
                  </a:outerShdw>
                </a:effectLst>
              </a:rPr>
              <a:t>How Many Treats Can You Find?</a:t>
            </a:r>
          </a:p>
        </p:txBody>
      </p:sp>
      <p:pic>
        <p:nvPicPr>
          <p:cNvPr id="9" name="Content Placeholder 8">
            <a:extLst>
              <a:ext uri="{FF2B5EF4-FFF2-40B4-BE49-F238E27FC236}">
                <a16:creationId xmlns:a16="http://schemas.microsoft.com/office/drawing/2014/main" id="{FD0D3228-10EA-4368-89A4-09B591826086}"/>
              </a:ext>
            </a:extLst>
          </p:cNvPr>
          <p:cNvPicPr>
            <a:picLocks noGrp="1" noChangeAspect="1"/>
          </p:cNvPicPr>
          <p:nvPr>
            <p:ph sz="half" idx="2"/>
          </p:nvPr>
        </p:nvPicPr>
        <p:blipFill rotWithShape="1">
          <a:blip r:embed="rId6"/>
          <a:srcRect r="3504"/>
          <a:stretch/>
        </p:blipFill>
        <p:spPr>
          <a:xfrm>
            <a:off x="7667848" y="1468941"/>
            <a:ext cx="4049270" cy="4844677"/>
          </a:xfrm>
        </p:spPr>
      </p:pic>
      <p:sp>
        <p:nvSpPr>
          <p:cNvPr id="6" name="TextBox 5">
            <a:extLst>
              <a:ext uri="{FF2B5EF4-FFF2-40B4-BE49-F238E27FC236}">
                <a16:creationId xmlns:a16="http://schemas.microsoft.com/office/drawing/2014/main" id="{489A8EEB-B40C-4088-AE36-7B834159CD67}"/>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quincemedia.com/2017/10/11/halloween-2017-free-graphics-vectors-and-exclusive-free-logo-intro-vide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7" name="Finally The Sun - Audio Hertz">
            <a:hlinkClick r:id="" action="ppaction://media"/>
            <a:extLst>
              <a:ext uri="{FF2B5EF4-FFF2-40B4-BE49-F238E27FC236}">
                <a16:creationId xmlns:a16="http://schemas.microsoft.com/office/drawing/2014/main" id="{8663B13E-9222-441E-95F3-7C20E40D7663}"/>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1406525" y="4043680"/>
            <a:ext cx="252095" cy="252095"/>
          </a:xfrm>
          <a:prstGeom prst="rect">
            <a:avLst/>
          </a:prstGeom>
        </p:spPr>
      </p:pic>
      <p:sp>
        <p:nvSpPr>
          <p:cNvPr id="10" name="TextBox 9">
            <a:extLst>
              <a:ext uri="{FF2B5EF4-FFF2-40B4-BE49-F238E27FC236}">
                <a16:creationId xmlns:a16="http://schemas.microsoft.com/office/drawing/2014/main" id="{E3E9504D-5F9C-4A5B-8505-E94A3EFCEADB}"/>
              </a:ext>
            </a:extLst>
          </p:cNvPr>
          <p:cNvSpPr txBox="1"/>
          <p:nvPr/>
        </p:nvSpPr>
        <p:spPr>
          <a:xfrm>
            <a:off x="986230" y="5469196"/>
            <a:ext cx="5612017" cy="1077218"/>
          </a:xfrm>
          <a:prstGeom prst="rect">
            <a:avLst/>
          </a:prstGeom>
          <a:noFill/>
        </p:spPr>
        <p:txBody>
          <a:bodyPr wrap="square" rtlCol="0">
            <a:spAutoFit/>
          </a:bodyPr>
          <a:lstStyle/>
          <a:p>
            <a:pPr algn="ctr"/>
            <a:r>
              <a:rPr lang="en-US" sz="3200" b="1" cap="small" dirty="0">
                <a:effectLst>
                  <a:outerShdw blurRad="38100" dist="38100" dir="2700000" algn="tl">
                    <a:srgbClr val="000000">
                      <a:alpha val="43137"/>
                    </a:srgbClr>
                  </a:outerShdw>
                </a:effectLst>
              </a:rPr>
              <a:t>SHS October PBIS Celebration!</a:t>
            </a:r>
          </a:p>
          <a:p>
            <a:pPr algn="ctr"/>
            <a:r>
              <a:rPr lang="en-US" sz="3200" b="1" cap="small" dirty="0">
                <a:effectLst>
                  <a:outerShdw blurRad="38100" dist="38100" dir="2700000" algn="tl">
                    <a:srgbClr val="000000">
                      <a:alpha val="43137"/>
                    </a:srgbClr>
                  </a:outerShdw>
                </a:effectLst>
              </a:rPr>
              <a:t>Scavenger Hunt </a:t>
            </a:r>
          </a:p>
        </p:txBody>
      </p:sp>
    </p:spTree>
    <p:extLst>
      <p:ext uri="{BB962C8B-B14F-4D97-AF65-F5344CB8AC3E}">
        <p14:creationId xmlns:p14="http://schemas.microsoft.com/office/powerpoint/2010/main" val="7360244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2C53C8BF-9653-4474-9153-4FE835420D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7C08F021-28CE-479A-B96B-5252A9DDF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7" y="0"/>
            <a:ext cx="7107594"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09507514-A010-4863-8E99-AB3983760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1" y="0"/>
            <a:ext cx="675601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0FCAD693-4147-4324-9478-420F199A6DE1}"/>
              </a:ext>
            </a:extLst>
          </p:cNvPr>
          <p:cNvSpPr>
            <a:spLocks noGrp="1"/>
          </p:cNvSpPr>
          <p:nvPr>
            <p:ph type="ctrTitle"/>
          </p:nvPr>
        </p:nvSpPr>
        <p:spPr>
          <a:xfrm>
            <a:off x="480304" y="715162"/>
            <a:ext cx="5778684" cy="2019767"/>
          </a:xfrm>
        </p:spPr>
        <p:txBody>
          <a:bodyPr>
            <a:normAutofit fontScale="90000"/>
          </a:bodyPr>
          <a:lstStyle/>
          <a:p>
            <a:pPr algn="ctr"/>
            <a:r>
              <a:rPr lang="en-US" sz="4800" dirty="0">
                <a:ln>
                  <a:solidFill>
                    <a:schemeClr val="tx1"/>
                  </a:solidFill>
                </a:ln>
                <a:effectLst>
                  <a:outerShdw blurRad="38100" dist="38100" dir="2700000" algn="tl">
                    <a:srgbClr val="000000">
                      <a:alpha val="43137"/>
                    </a:srgbClr>
                  </a:outerShdw>
                  <a:reflection blurRad="6350" stA="60000" endA="900" endPos="58000" dir="5400000" sy="-100000" algn="bl" rotWithShape="0"/>
                </a:effectLst>
              </a:rPr>
              <a:t>SHS NOVEMBER</a:t>
            </a:r>
            <a:br>
              <a:rPr lang="en-US" sz="4800" dirty="0">
                <a:ln>
                  <a:solidFill>
                    <a:schemeClr val="tx1"/>
                  </a:solidFill>
                </a:ln>
                <a:effectLst>
                  <a:outerShdw blurRad="38100" dist="38100" dir="2700000" algn="tl">
                    <a:srgbClr val="000000">
                      <a:alpha val="43137"/>
                    </a:srgbClr>
                  </a:outerShdw>
                  <a:reflection blurRad="6350" stA="60000" endA="900" endPos="58000" dir="5400000" sy="-100000" algn="bl" rotWithShape="0"/>
                </a:effectLst>
              </a:rPr>
            </a:br>
            <a:r>
              <a:rPr lang="en-US" sz="4800" dirty="0">
                <a:ln>
                  <a:solidFill>
                    <a:schemeClr val="tx1"/>
                  </a:solidFill>
                </a:ln>
                <a:effectLst>
                  <a:outerShdw blurRad="38100" dist="38100" dir="2700000" algn="tl">
                    <a:srgbClr val="000000">
                      <a:alpha val="43137"/>
                    </a:srgbClr>
                  </a:outerShdw>
                  <a:reflection blurRad="6350" stA="60000" endA="900" endPos="58000" dir="5400000" sy="-100000" algn="bl" rotWithShape="0"/>
                </a:effectLst>
              </a:rPr>
              <a:t>PBIS CELEBRATION!</a:t>
            </a:r>
            <a:br>
              <a:rPr lang="en-US" sz="4800" dirty="0">
                <a:ln>
                  <a:solidFill>
                    <a:schemeClr val="tx1"/>
                  </a:solidFill>
                </a:ln>
                <a:effectLst>
                  <a:outerShdw blurRad="38100" dist="38100" dir="2700000" algn="tl">
                    <a:srgbClr val="000000">
                      <a:alpha val="43137"/>
                    </a:srgbClr>
                  </a:outerShdw>
                  <a:reflection blurRad="6350" stA="60000" endA="900" endPos="58000" dir="5400000" sy="-100000" algn="bl" rotWithShape="0"/>
                </a:effectLst>
              </a:rPr>
            </a:br>
            <a:endParaRPr lang="en-US" sz="4800" dirty="0">
              <a:ln>
                <a:solidFill>
                  <a:schemeClr val="tx1"/>
                </a:solidFill>
              </a:ln>
              <a:effectLst>
                <a:outerShdw blurRad="38100" dist="38100" dir="2700000" algn="tl">
                  <a:srgbClr val="000000">
                    <a:alpha val="43137"/>
                  </a:srgbClr>
                </a:outerShdw>
                <a:reflection blurRad="6350" stA="60000" endA="900" endPos="58000" dir="5400000" sy="-100000" algn="bl" rotWithShape="0"/>
              </a:effectLst>
            </a:endParaRPr>
          </a:p>
        </p:txBody>
      </p:sp>
      <p:sp>
        <p:nvSpPr>
          <p:cNvPr id="81" name="Rectangle 80">
            <a:extLst>
              <a:ext uri="{FF2B5EF4-FFF2-40B4-BE49-F238E27FC236}">
                <a16:creationId xmlns:a16="http://schemas.microsoft.com/office/drawing/2014/main" id="{C015C3BB-3CA4-4964-8FB4-7DA3FBB63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8" y="0"/>
            <a:ext cx="6720840"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7941F53E-EAF1-4AF0-9386-A74DFBA20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 y="5762147"/>
            <a:ext cx="6720840"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D7210737-D731-4ED9-8D08-A238C71D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188" y="450792"/>
            <a:ext cx="4171517"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D26DFDFB-A340-4ABC-8F00-84C18EBCB776}"/>
              </a:ext>
            </a:extLst>
          </p:cNvPr>
          <p:cNvPicPr>
            <a:picLocks noChangeAspect="1"/>
          </p:cNvPicPr>
          <p:nvPr/>
        </p:nvPicPr>
        <p:blipFill rotWithShape="1">
          <a:blip r:embed="rId5">
            <a:extLst>
              <a:ext uri="{28A0092B-C50C-407E-A947-70E740481C1C}">
                <a14:useLocalDpi xmlns:a14="http://schemas.microsoft.com/office/drawing/2010/main" val="0"/>
              </a:ext>
            </a:extLst>
          </a:blip>
          <a:srcRect l="6645" r="6046" b="3"/>
          <a:stretch/>
        </p:blipFill>
        <p:spPr>
          <a:xfrm>
            <a:off x="7798182" y="684680"/>
            <a:ext cx="3697956" cy="5482657"/>
          </a:xfrm>
          <a:prstGeom prst="rect">
            <a:avLst/>
          </a:prstGeom>
        </p:spPr>
      </p:pic>
      <p:sp>
        <p:nvSpPr>
          <p:cNvPr id="6" name="TextBox 5">
            <a:extLst>
              <a:ext uri="{FF2B5EF4-FFF2-40B4-BE49-F238E27FC236}">
                <a16:creationId xmlns:a16="http://schemas.microsoft.com/office/drawing/2014/main" id="{4D795617-5263-4C6A-A7D3-C96EEC23BD94}"/>
              </a:ext>
            </a:extLst>
          </p:cNvPr>
          <p:cNvSpPr txBox="1"/>
          <p:nvPr/>
        </p:nvSpPr>
        <p:spPr>
          <a:xfrm>
            <a:off x="1282998" y="4234906"/>
            <a:ext cx="4084969" cy="1323439"/>
          </a:xfrm>
          <a:prstGeom prst="rect">
            <a:avLst/>
          </a:prstGeom>
          <a:noFill/>
        </p:spPr>
        <p:txBody>
          <a:bodyPr wrap="square" rtlCol="0">
            <a:spAutoFit/>
          </a:bodyPr>
          <a:lstStyle/>
          <a:p>
            <a:pPr algn="ctr"/>
            <a:r>
              <a:rPr lang="en-US" sz="2000" dirty="0"/>
              <a:t>Songs about Friendship!</a:t>
            </a:r>
          </a:p>
          <a:p>
            <a:pPr algn="ctr"/>
            <a:r>
              <a:rPr lang="en-US" sz="2000" dirty="0"/>
              <a:t>Songs that Engage Friends!</a:t>
            </a:r>
          </a:p>
          <a:p>
            <a:pPr algn="ctr"/>
            <a:r>
              <a:rPr lang="en-US" sz="2000" dirty="0"/>
              <a:t>TV Shows/Movies About Friendship!</a:t>
            </a:r>
          </a:p>
          <a:p>
            <a:pPr algn="ctr"/>
            <a:r>
              <a:rPr lang="en-US" sz="2000" dirty="0"/>
              <a:t>Winners Challenge!</a:t>
            </a:r>
          </a:p>
        </p:txBody>
      </p:sp>
      <p:pic>
        <p:nvPicPr>
          <p:cNvPr id="7" name="Online Media 6" title="Whodini - Friends (Instrumental)  (1984)">
            <a:hlinkClick r:id="" action="ppaction://media"/>
            <a:extLst>
              <a:ext uri="{FF2B5EF4-FFF2-40B4-BE49-F238E27FC236}">
                <a16:creationId xmlns:a16="http://schemas.microsoft.com/office/drawing/2014/main" id="{6E99437D-1E17-4B6D-861D-31590E6E24ED}"/>
              </a:ext>
            </a:extLst>
          </p:cNvPr>
          <p:cNvPicPr>
            <a:picLocks noRot="1" noChangeAspect="1"/>
          </p:cNvPicPr>
          <p:nvPr>
            <a:videoFile r:link="rId1"/>
          </p:nvPr>
        </p:nvPicPr>
        <p:blipFill>
          <a:blip r:embed="rId6"/>
          <a:stretch>
            <a:fillRect/>
          </a:stretch>
        </p:blipFill>
        <p:spPr>
          <a:xfrm>
            <a:off x="2302648" y="2471999"/>
            <a:ext cx="2045671" cy="1533139"/>
          </a:xfrm>
          <a:prstGeom prst="rect">
            <a:avLst/>
          </a:prstGeom>
        </p:spPr>
      </p:pic>
      <p:sp>
        <p:nvSpPr>
          <p:cNvPr id="3" name="Subtitle 2">
            <a:extLst>
              <a:ext uri="{FF2B5EF4-FFF2-40B4-BE49-F238E27FC236}">
                <a16:creationId xmlns:a16="http://schemas.microsoft.com/office/drawing/2014/main" id="{E6A64DD6-C1CF-473B-A447-462BF22D1186}"/>
              </a:ext>
            </a:extLst>
          </p:cNvPr>
          <p:cNvSpPr>
            <a:spLocks noGrp="1"/>
          </p:cNvSpPr>
          <p:nvPr>
            <p:ph type="subTitle" idx="1"/>
          </p:nvPr>
        </p:nvSpPr>
        <p:spPr>
          <a:xfrm>
            <a:off x="436143" y="5839702"/>
            <a:ext cx="5778683" cy="606272"/>
          </a:xfrm>
        </p:spPr>
        <p:txBody>
          <a:bodyPr>
            <a:normAutofit/>
          </a:bodyPr>
          <a:lstStyle/>
          <a:p>
            <a:pPr algn="ctr"/>
            <a:r>
              <a:rPr lang="en-US" dirty="0">
                <a:ln>
                  <a:solidFill>
                    <a:srgbClr val="663300"/>
                  </a:solidFill>
                </a:ln>
                <a:solidFill>
                  <a:srgbClr val="FF9933"/>
                </a:solidFill>
                <a:effectLst>
                  <a:outerShdw blurRad="38100" dist="38100" dir="2700000" algn="tl">
                    <a:srgbClr val="000000">
                      <a:alpha val="43137"/>
                    </a:srgbClr>
                  </a:outerShdw>
                </a:effectLst>
              </a:rPr>
              <a:t>Acknowledging Engaged leaders!</a:t>
            </a:r>
          </a:p>
        </p:txBody>
      </p:sp>
      <p:pic>
        <p:nvPicPr>
          <p:cNvPr id="15" name="Picture 14">
            <a:extLst>
              <a:ext uri="{FF2B5EF4-FFF2-40B4-BE49-F238E27FC236}">
                <a16:creationId xmlns:a16="http://schemas.microsoft.com/office/drawing/2014/main" id="{9C8C65DD-D01A-4F67-9669-0954F153A16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130795" y="715324"/>
            <a:ext cx="2738374" cy="4729553"/>
          </a:xfrm>
          <a:prstGeom prst="rect">
            <a:avLst/>
          </a:prstGeom>
        </p:spPr>
      </p:pic>
    </p:spTree>
    <p:extLst>
      <p:ext uri="{BB962C8B-B14F-4D97-AF65-F5344CB8AC3E}">
        <p14:creationId xmlns:p14="http://schemas.microsoft.com/office/powerpoint/2010/main" val="23591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4328-8C4C-470D-8C76-5A8779936F10}"/>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B94F034D-AA9E-494E-863D-1940F784CA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326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77D979-1108-2246-B06D-D045FEECC1FE}"/>
              </a:ext>
            </a:extLst>
          </p:cNvPr>
          <p:cNvSpPr/>
          <p:nvPr/>
        </p:nvSpPr>
        <p:spPr>
          <a:xfrm>
            <a:off x="1510749" y="747454"/>
            <a:ext cx="10068338" cy="1815882"/>
          </a:xfrm>
          <a:prstGeom prst="rect">
            <a:avLst/>
          </a:prstGeom>
        </p:spPr>
        <p:txBody>
          <a:bodyPr wrap="square">
            <a:spAutoFit/>
          </a:bodyPr>
          <a:lstStyle/>
          <a:p>
            <a:pPr algn="just"/>
            <a:r>
              <a:rPr lang="en-US" sz="1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 health and safety of students and staff remain the top priority of Rockdale County Public Schools as we transition back to school buildings using a hybrid model for teaching and learning.  We will continue to monitor the COVID-19 data in our community and will make changes, as necessary.  We believe that closely following the recommended guidelines of the Centers for Disease Control (CDC) and the Gwinnett, Newton, Rockdale (GNR) regional public health department will reduce the spread of illness.  However, it will take the efforts of all parents, students, staff, and community members to </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wear a mask or face covering</a:t>
            </a:r>
            <a:r>
              <a:rPr lang="en-US" sz="1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wash hands frequently, and watch your distance by keeping at least 6 feet apart. Together, we will stay healthy and thrive!</a:t>
            </a:r>
            <a:r>
              <a:rPr lang="en-US" sz="16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34CE8C47-6FFB-7F4D-B084-9B400C0DAC44}"/>
              </a:ext>
            </a:extLst>
          </p:cNvPr>
          <p:cNvSpPr txBox="1"/>
          <p:nvPr/>
        </p:nvSpPr>
        <p:spPr>
          <a:xfrm>
            <a:off x="4573788" y="378122"/>
            <a:ext cx="304442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SHS Safety Plan Spring 2021</a:t>
            </a:r>
          </a:p>
        </p:txBody>
      </p:sp>
      <p:sp>
        <p:nvSpPr>
          <p:cNvPr id="6" name="TextBox 5">
            <a:extLst>
              <a:ext uri="{FF2B5EF4-FFF2-40B4-BE49-F238E27FC236}">
                <a16:creationId xmlns:a16="http://schemas.microsoft.com/office/drawing/2014/main" id="{F457ECDC-B6E1-9546-AA90-BACE5FA1FEEF}"/>
              </a:ext>
            </a:extLst>
          </p:cNvPr>
          <p:cNvSpPr txBox="1"/>
          <p:nvPr/>
        </p:nvSpPr>
        <p:spPr>
          <a:xfrm>
            <a:off x="2782054" y="2563336"/>
            <a:ext cx="8428383" cy="4462760"/>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Current Return Timetable</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January 19</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Administration return to the building in a Hybrid State</a:t>
            </a:r>
          </a:p>
          <a:p>
            <a:r>
              <a:rPr lang="en-US" sz="1600" dirty="0">
                <a:latin typeface="Times New Roman" panose="02020603050405020304" pitchFamily="18" charset="0"/>
                <a:cs typeface="Times New Roman" panose="02020603050405020304" pitchFamily="18" charset="0"/>
              </a:rPr>
              <a:t>	February 1</a:t>
            </a:r>
            <a:r>
              <a:rPr lang="en-US" sz="1600" baseline="30000" dirty="0">
                <a:latin typeface="Times New Roman" panose="02020603050405020304" pitchFamily="18" charset="0"/>
                <a:cs typeface="Times New Roman" panose="02020603050405020304" pitchFamily="18" charset="0"/>
              </a:rPr>
              <a:t>st</a:t>
            </a:r>
            <a:r>
              <a:rPr lang="en-US" sz="1600" dirty="0">
                <a:latin typeface="Times New Roman" panose="02020603050405020304" pitchFamily="18" charset="0"/>
                <a:cs typeface="Times New Roman" panose="02020603050405020304" pitchFamily="18" charset="0"/>
              </a:rPr>
              <a:t> 		Faculty and Staff report back to the </a:t>
            </a:r>
            <a:r>
              <a:rPr lang="en-US" sz="1600">
                <a:latin typeface="Times New Roman" panose="02020603050405020304" pitchFamily="18" charset="0"/>
                <a:cs typeface="Times New Roman" panose="02020603050405020304" pitchFamily="18" charset="0"/>
              </a:rPr>
              <a:t>building full-time</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February 22</a:t>
            </a:r>
            <a:r>
              <a:rPr lang="en-US" sz="1600" baseline="30000" dirty="0">
                <a:latin typeface="Times New Roman" panose="02020603050405020304" pitchFamily="18" charset="0"/>
                <a:cs typeface="Times New Roman" panose="02020603050405020304" pitchFamily="18" charset="0"/>
              </a:rPr>
              <a:t>nd</a:t>
            </a:r>
            <a:r>
              <a:rPr lang="en-US" sz="1600" dirty="0">
                <a:latin typeface="Times New Roman" panose="02020603050405020304" pitchFamily="18" charset="0"/>
                <a:cs typeface="Times New Roman" panose="02020603050405020304" pitchFamily="18" charset="0"/>
              </a:rPr>
              <a:t> 		Students report back in a Hybrid State</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Campus Wide Prevention</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	Screening Protocols						Classrooms</a:t>
            </a:r>
          </a:p>
          <a:p>
            <a:r>
              <a:rPr lang="en-US" sz="1600" dirty="0">
                <a:latin typeface="Times New Roman" panose="02020603050405020304" pitchFamily="18" charset="0"/>
                <a:cs typeface="Times New Roman" panose="02020603050405020304" pitchFamily="18" charset="0"/>
              </a:rPr>
              <a:t>	Personal Health and Front Entrance			Special Education</a:t>
            </a:r>
          </a:p>
          <a:p>
            <a:r>
              <a:rPr lang="en-US" sz="1600" dirty="0">
                <a:latin typeface="Times New Roman" panose="02020603050405020304" pitchFamily="18" charset="0"/>
                <a:cs typeface="Times New Roman" panose="02020603050405020304" pitchFamily="18" charset="0"/>
              </a:rPr>
              <a:t>	Daily Cleaning Practices					Band, Chorus and Drama</a:t>
            </a:r>
          </a:p>
          <a:p>
            <a:r>
              <a:rPr lang="en-US" sz="1600" dirty="0">
                <a:latin typeface="Times New Roman" panose="02020603050405020304" pitchFamily="18" charset="0"/>
                <a:cs typeface="Times New Roman" panose="02020603050405020304" pitchFamily="18" charset="0"/>
              </a:rPr>
              <a:t>	School Supplies and Materials				Cafeteria</a:t>
            </a:r>
          </a:p>
          <a:p>
            <a:r>
              <a:rPr lang="en-US" sz="1600" dirty="0">
                <a:latin typeface="Times New Roman" panose="02020603050405020304" pitchFamily="18" charset="0"/>
                <a:cs typeface="Times New Roman" panose="02020603050405020304" pitchFamily="18" charset="0"/>
              </a:rPr>
              <a:t>	Substitute Teachers						Hallways</a:t>
            </a:r>
          </a:p>
          <a:p>
            <a:r>
              <a:rPr lang="en-US" sz="1600" dirty="0">
                <a:latin typeface="Times New Roman" panose="02020603050405020304" pitchFamily="18" charset="0"/>
                <a:cs typeface="Times New Roman" panose="02020603050405020304" pitchFamily="18" charset="0"/>
              </a:rPr>
              <a:t>	Large gatherings and activities				Water Fountains</a:t>
            </a:r>
          </a:p>
          <a:p>
            <a:r>
              <a:rPr lang="en-US" sz="1600" dirty="0">
                <a:latin typeface="Times New Roman" panose="02020603050405020304" pitchFamily="18" charset="0"/>
                <a:cs typeface="Times New Roman" panose="02020603050405020304" pitchFamily="18" charset="0"/>
              </a:rPr>
              <a:t>	Visitors								Library</a:t>
            </a:r>
          </a:p>
          <a:p>
            <a:r>
              <a:rPr lang="en-US" sz="1600" dirty="0">
                <a:latin typeface="Times New Roman" panose="02020603050405020304" pitchFamily="18" charset="0"/>
                <a:cs typeface="Times New Roman" panose="02020603050405020304" pitchFamily="18" charset="0"/>
              </a:rPr>
              <a:t>	Buses								Athletics</a:t>
            </a:r>
          </a:p>
          <a:p>
            <a:r>
              <a:rPr lang="en-US" sz="1600" dirty="0">
                <a:latin typeface="Times New Roman" panose="02020603050405020304" pitchFamily="18" charset="0"/>
                <a:cs typeface="Times New Roman" panose="02020603050405020304" pitchFamily="18" charset="0"/>
              </a:rPr>
              <a:t>	Clubs								ROTC</a:t>
            </a:r>
          </a:p>
          <a:p>
            <a:r>
              <a:rPr lang="en-US" sz="12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088A3A-81B2-FF42-BAF3-FFD9C0D0BAFD}"/>
              </a:ext>
            </a:extLst>
          </p:cNvPr>
          <p:cNvSpPr txBox="1"/>
          <p:nvPr/>
        </p:nvSpPr>
        <p:spPr>
          <a:xfrm>
            <a:off x="364863" y="4373218"/>
            <a:ext cx="800219" cy="646331"/>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Safety</a:t>
            </a:r>
          </a:p>
          <a:p>
            <a:pPr algn="ctr"/>
            <a:r>
              <a:rPr lang="en-US" b="1" dirty="0">
                <a:latin typeface="Times New Roman" panose="02020603050405020304" pitchFamily="18" charset="0"/>
                <a:cs typeface="Times New Roman" panose="02020603050405020304" pitchFamily="18" charset="0"/>
              </a:rPr>
              <a:t>First</a:t>
            </a:r>
          </a:p>
        </p:txBody>
      </p:sp>
    </p:spTree>
    <p:extLst>
      <p:ext uri="{BB962C8B-B14F-4D97-AF65-F5344CB8AC3E}">
        <p14:creationId xmlns:p14="http://schemas.microsoft.com/office/powerpoint/2010/main" val="230501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4328-8C4C-470D-8C76-5A8779936F10}"/>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B94F034D-AA9E-494E-863D-1940F784CA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8850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709B6-2D13-47D6-979C-CCBBFAE9FD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F095F43-ED14-4B48-ADDB-8AD8ADDE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1260C78A-64CD-4535-BCA6-3FD9898F8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6" name="Freeform 11">
              <a:extLst>
                <a:ext uri="{FF2B5EF4-FFF2-40B4-BE49-F238E27FC236}">
                  <a16:creationId xmlns:a16="http://schemas.microsoft.com/office/drawing/2014/main" id="{A2D1CC73-8BB1-477E-B862-1C4BA2985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7" name="Rectangle 16">
              <a:extLst>
                <a:ext uri="{FF2B5EF4-FFF2-40B4-BE49-F238E27FC236}">
                  <a16:creationId xmlns:a16="http://schemas.microsoft.com/office/drawing/2014/main" id="{96E9F43D-E046-4ACC-B164-E012848FB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9" name="Picture 18">
            <a:extLst>
              <a:ext uri="{FF2B5EF4-FFF2-40B4-BE49-F238E27FC236}">
                <a16:creationId xmlns:a16="http://schemas.microsoft.com/office/drawing/2014/main" id="{E2C5D1FD-C067-4613-AFD6-B6FFA3280D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1" name="Rectangle 20">
            <a:extLst>
              <a:ext uri="{FF2B5EF4-FFF2-40B4-BE49-F238E27FC236}">
                <a16:creationId xmlns:a16="http://schemas.microsoft.com/office/drawing/2014/main" id="{4C9EA0C2-E336-44E8-89FD-ED00ADB06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7" name="Content Placeholder 6" descr="A picture containing chair, mirror&#10;&#10;Description automatically generated">
            <a:extLst>
              <a:ext uri="{FF2B5EF4-FFF2-40B4-BE49-F238E27FC236}">
                <a16:creationId xmlns:a16="http://schemas.microsoft.com/office/drawing/2014/main" id="{0B55BA80-1681-4A20-A697-04FE57956E38}"/>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8047865" y="468694"/>
            <a:ext cx="3165884" cy="5458423"/>
          </a:xfrm>
          <a:prstGeom prst="rect">
            <a:avLst/>
          </a:prstGeom>
          <a:ln>
            <a:noFill/>
          </a:ln>
        </p:spPr>
      </p:pic>
      <p:sp>
        <p:nvSpPr>
          <p:cNvPr id="23" name="Freeform 9">
            <a:extLst>
              <a:ext uri="{FF2B5EF4-FFF2-40B4-BE49-F238E27FC236}">
                <a16:creationId xmlns:a16="http://schemas.microsoft.com/office/drawing/2014/main" id="{3CCF8D29-AF72-4D47-AFC0-4621AE41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5" name="Rectangle 24">
            <a:extLst>
              <a:ext uri="{FF2B5EF4-FFF2-40B4-BE49-F238E27FC236}">
                <a16:creationId xmlns:a16="http://schemas.microsoft.com/office/drawing/2014/main" id="{D27F9A9C-F4EF-497E-A738-B4EFBD8F1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75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FEFE103-3D04-46FE-B7AC-EEF848FF9993}"/>
              </a:ext>
            </a:extLst>
          </p:cNvPr>
          <p:cNvSpPr>
            <a:spLocks noGrp="1"/>
          </p:cNvSpPr>
          <p:nvPr>
            <p:ph type="title"/>
          </p:nvPr>
        </p:nvSpPr>
        <p:spPr>
          <a:xfrm>
            <a:off x="685799" y="690479"/>
            <a:ext cx="6382699" cy="1146825"/>
          </a:xfrm>
        </p:spPr>
        <p:txBody>
          <a:bodyPr vert="horz" lIns="91440" tIns="45720" rIns="91440" bIns="45720" rtlCol="0" anchor="ctr">
            <a:normAutofit/>
          </a:bodyPr>
          <a:lstStyle/>
          <a:p>
            <a:r>
              <a:rPr lang="en-US" sz="3800" b="1" dirty="0">
                <a:ln w="15875">
                  <a:solidFill>
                    <a:schemeClr val="bg1"/>
                  </a:solidFill>
                </a:ln>
                <a:solidFill>
                  <a:srgbClr val="C00000"/>
                </a:solidFill>
              </a:rPr>
              <a:t>Positive behavioral interventions and supports</a:t>
            </a:r>
          </a:p>
        </p:txBody>
      </p:sp>
      <p:sp>
        <p:nvSpPr>
          <p:cNvPr id="4" name="Content Placeholder 3">
            <a:extLst>
              <a:ext uri="{FF2B5EF4-FFF2-40B4-BE49-F238E27FC236}">
                <a16:creationId xmlns:a16="http://schemas.microsoft.com/office/drawing/2014/main" id="{D685F52E-2A15-4DF5-834B-A71D66E43F45}"/>
              </a:ext>
            </a:extLst>
          </p:cNvPr>
          <p:cNvSpPr>
            <a:spLocks noGrp="1"/>
          </p:cNvSpPr>
          <p:nvPr>
            <p:ph sz="quarter" idx="13"/>
          </p:nvPr>
        </p:nvSpPr>
        <p:spPr>
          <a:xfrm>
            <a:off x="685800" y="2063395"/>
            <a:ext cx="6382697" cy="3863722"/>
          </a:xfrm>
        </p:spPr>
        <p:txBody>
          <a:bodyPr vert="horz" lIns="91440" tIns="45720" rIns="91440" bIns="45720" rtlCol="0" anchor="ctr">
            <a:normAutofit fontScale="92500" lnSpcReduction="10000"/>
          </a:bodyPr>
          <a:lstStyle/>
          <a:p>
            <a:pPr marL="0" indent="0">
              <a:lnSpc>
                <a:spcPct val="110000"/>
              </a:lnSpc>
              <a:buNone/>
            </a:pPr>
            <a:r>
              <a:rPr lang="en-US" sz="2800" dirty="0">
                <a:ln>
                  <a:solidFill>
                    <a:srgbClr val="C00000"/>
                  </a:solidFill>
                </a:ln>
                <a:solidFill>
                  <a:schemeClr val="bg1"/>
                </a:solidFill>
              </a:rPr>
              <a:t>What is pbis:</a:t>
            </a:r>
          </a:p>
          <a:p>
            <a:pPr marL="228600" marR="0" lvl="0" fontAlgn="auto">
              <a:lnSpc>
                <a:spcPct val="110000"/>
              </a:lnSpc>
              <a:spcBef>
                <a:spcPts val="1000"/>
              </a:spcBef>
              <a:spcAft>
                <a:spcPts val="0"/>
              </a:spcAft>
              <a:tabLst/>
              <a:defRPr/>
            </a:pPr>
            <a:r>
              <a:rPr kumimoji="0" lang="en-US" b="1" i="0" u="none" strike="noStrike" cap="none" spc="0" normalizeH="0" noProof="0" dirty="0">
                <a:ln w="3175">
                  <a:noFill/>
                </a:ln>
                <a:solidFill>
                  <a:schemeClr val="bg1"/>
                </a:solidFill>
                <a:effectLst>
                  <a:outerShdw blurRad="38100" dist="38100" dir="2700000" algn="tl">
                    <a:srgbClr val="000000">
                      <a:alpha val="43137"/>
                    </a:srgbClr>
                  </a:outerShdw>
                </a:effectLst>
                <a:uLnTx/>
                <a:uFillTx/>
                <a:latin typeface="Arial Narrow" panose="020B0606020202030204" pitchFamily="34" charset="0"/>
                <a:cs typeface="Calibri" panose="020F0502020204030204" pitchFamily="34" charset="0"/>
              </a:rPr>
              <a:t>Ongoing implementation of an evidence-based, data-driven, purpose driven, </a:t>
            </a:r>
            <a:r>
              <a:rPr lang="en-US" b="1" cap="none" dirty="0">
                <a:ln w="3175">
                  <a:noFill/>
                </a:ln>
                <a:solidFill>
                  <a:schemeClr val="bg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framework: </a:t>
            </a:r>
          </a:p>
          <a:p>
            <a:pPr marL="0" marR="0" lvl="0" indent="0" fontAlgn="auto">
              <a:lnSpc>
                <a:spcPct val="110000"/>
              </a:lnSpc>
              <a:spcBef>
                <a:spcPts val="1000"/>
              </a:spcBef>
              <a:spcAft>
                <a:spcPts val="0"/>
              </a:spcAft>
              <a:buNone/>
              <a:tabLst/>
              <a:defRPr/>
            </a:pPr>
            <a:r>
              <a:rPr lang="en-US" sz="2800" dirty="0">
                <a:ln>
                  <a:solidFill>
                    <a:srgbClr val="C00000"/>
                  </a:solidFill>
                </a:ln>
                <a:solidFill>
                  <a:schemeClr val="bg1"/>
                </a:solidFill>
              </a:rPr>
              <a:t>think</a:t>
            </a:r>
          </a:p>
          <a:p>
            <a:pPr marL="228600" marR="0" lvl="0" fontAlgn="auto">
              <a:lnSpc>
                <a:spcPct val="110000"/>
              </a:lnSpc>
              <a:spcBef>
                <a:spcPts val="1000"/>
              </a:spcBef>
              <a:spcAft>
                <a:spcPts val="0"/>
              </a:spcAft>
              <a:tabLst/>
              <a:defRPr/>
            </a:pPr>
            <a:r>
              <a:rPr lang="en-US" b="1" cap="none" dirty="0">
                <a:solidFill>
                  <a:schemeClr val="bg1"/>
                </a:solidFill>
                <a:effectLst>
                  <a:outerShdw blurRad="38100" dist="38100" dir="2700000" algn="tl">
                    <a:srgbClr val="000000">
                      <a:alpha val="43137"/>
                    </a:srgbClr>
                  </a:outerShdw>
                </a:effectLst>
                <a:latin typeface="Arial Narrow" panose="020B0606020202030204" pitchFamily="34" charset="0"/>
              </a:rPr>
              <a:t>What structure do we want to build in order to improve our Salem climate and address the academic needs of our Salem community?</a:t>
            </a:r>
          </a:p>
          <a:p>
            <a:pPr marL="228600" marR="0" lvl="0" fontAlgn="auto">
              <a:lnSpc>
                <a:spcPct val="110000"/>
              </a:lnSpc>
              <a:spcBef>
                <a:spcPts val="1000"/>
              </a:spcBef>
              <a:spcAft>
                <a:spcPts val="0"/>
              </a:spcAft>
              <a:tabLst/>
              <a:defRPr/>
            </a:pPr>
            <a:r>
              <a:rPr lang="en-US" b="1" cap="none" dirty="0">
                <a:solidFill>
                  <a:schemeClr val="bg1"/>
                </a:solidFill>
                <a:effectLst>
                  <a:outerShdw blurRad="38100" dist="38100" dir="2700000" algn="tl">
                    <a:srgbClr val="000000">
                      <a:alpha val="43137"/>
                    </a:srgbClr>
                  </a:outerShdw>
                </a:effectLst>
                <a:latin typeface="Arial Narrow" panose="020B0606020202030204" pitchFamily="34" charset="0"/>
              </a:rPr>
              <a:t>What type of structure will house positive relationship building among faculty, staff, students, and stakeholders?</a:t>
            </a:r>
          </a:p>
          <a:p>
            <a:pPr marL="228600" marR="0" lvl="0" fontAlgn="auto">
              <a:lnSpc>
                <a:spcPct val="110000"/>
              </a:lnSpc>
              <a:spcBef>
                <a:spcPts val="1000"/>
              </a:spcBef>
              <a:spcAft>
                <a:spcPts val="0"/>
              </a:spcAft>
              <a:tabLst/>
              <a:defRPr/>
            </a:pPr>
            <a:r>
              <a:rPr lang="en-US" b="1" cap="none" dirty="0">
                <a:solidFill>
                  <a:schemeClr val="bg1"/>
                </a:solidFill>
                <a:effectLst>
                  <a:outerShdw blurRad="38100" dist="38100" dir="2700000" algn="tl">
                    <a:srgbClr val="000000">
                      <a:alpha val="43137"/>
                    </a:srgbClr>
                  </a:outerShdw>
                </a:effectLst>
                <a:latin typeface="Arial Narrow" panose="020B0606020202030204" pitchFamily="34" charset="0"/>
              </a:rPr>
              <a:t>How can I be an influential member of the SHS PBIS team?</a:t>
            </a:r>
          </a:p>
        </p:txBody>
      </p:sp>
    </p:spTree>
    <p:extLst>
      <p:ext uri="{BB962C8B-B14F-4D97-AF65-F5344CB8AC3E}">
        <p14:creationId xmlns:p14="http://schemas.microsoft.com/office/powerpoint/2010/main" val="35549105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DE8A8-7ECD-4FCA-88EA-599DE2970654}"/>
              </a:ext>
            </a:extLst>
          </p:cNvPr>
          <p:cNvSpPr>
            <a:spLocks noGrp="1"/>
          </p:cNvSpPr>
          <p:nvPr>
            <p:ph type="title"/>
          </p:nvPr>
        </p:nvSpPr>
        <p:spPr>
          <a:xfrm>
            <a:off x="685801" y="685800"/>
            <a:ext cx="10396882" cy="1151965"/>
          </a:xfrm>
        </p:spPr>
        <p:txBody>
          <a:bodyPr>
            <a:normAutofit/>
          </a:bodyPr>
          <a:lstStyle/>
          <a:p>
            <a:r>
              <a:rPr lang="en-US" dirty="0">
                <a:ln w="15875">
                  <a:solidFill>
                    <a:srgbClr val="C00000"/>
                  </a:solidFill>
                </a:ln>
              </a:rPr>
              <a:t>PBIS PURPOSE | Salem High School</a:t>
            </a:r>
          </a:p>
        </p:txBody>
      </p:sp>
      <p:graphicFrame>
        <p:nvGraphicFramePr>
          <p:cNvPr id="5" name="Content Placeholder 2">
            <a:extLst>
              <a:ext uri="{FF2B5EF4-FFF2-40B4-BE49-F238E27FC236}">
                <a16:creationId xmlns:a16="http://schemas.microsoft.com/office/drawing/2014/main" id="{27B93648-5228-466D-9958-69BC29339E27}"/>
              </a:ext>
            </a:extLst>
          </p:cNvPr>
          <p:cNvGraphicFramePr>
            <a:graphicFrameLocks noGrp="1"/>
          </p:cNvGraphicFramePr>
          <p:nvPr>
            <p:ph sz="quarter" idx="13"/>
          </p:nvPr>
        </p:nvGraphicFramePr>
        <p:xfrm>
          <a:off x="685800" y="2063750"/>
          <a:ext cx="10394950"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58186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06FBDB6D-C867-4B7E-98CA-AAB660F0C6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 name="Freeform 11">
            <a:extLst>
              <a:ext uri="{FF2B5EF4-FFF2-40B4-BE49-F238E27FC236}">
                <a16:creationId xmlns:a16="http://schemas.microsoft.com/office/drawing/2014/main" id="{5EF97233-7CDB-4FD4-811B-61312619D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9" name="Freeform 13">
            <a:extLst>
              <a:ext uri="{FF2B5EF4-FFF2-40B4-BE49-F238E27FC236}">
                <a16:creationId xmlns:a16="http://schemas.microsoft.com/office/drawing/2014/main" id="{67AB86AF-A175-42C9-8DBA-236F5945A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1" name="Freeform 25">
            <a:extLst>
              <a:ext uri="{FF2B5EF4-FFF2-40B4-BE49-F238E27FC236}">
                <a16:creationId xmlns:a16="http://schemas.microsoft.com/office/drawing/2014/main" id="{23475548-9413-4CE3-949D-A4EE4CD04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3" name="Freeform 14">
            <a:extLst>
              <a:ext uri="{FF2B5EF4-FFF2-40B4-BE49-F238E27FC236}">
                <a16:creationId xmlns:a16="http://schemas.microsoft.com/office/drawing/2014/main" id="{A3F0B377-147D-4F91-9886-741D879AE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5-Point Star 24">
            <a:extLst>
              <a:ext uri="{FF2B5EF4-FFF2-40B4-BE49-F238E27FC236}">
                <a16:creationId xmlns:a16="http://schemas.microsoft.com/office/drawing/2014/main" id="{6EDCE5C8-BF06-4560-947E-C27807124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pic>
        <p:nvPicPr>
          <p:cNvPr id="17" name="Picture 21">
            <a:extLst>
              <a:ext uri="{FF2B5EF4-FFF2-40B4-BE49-F238E27FC236}">
                <a16:creationId xmlns:a16="http://schemas.microsoft.com/office/drawing/2014/main" id="{B70F01D2-9302-44C6-A071-5C5C373A09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23">
            <a:extLst>
              <a:ext uri="{FF2B5EF4-FFF2-40B4-BE49-F238E27FC236}">
                <a16:creationId xmlns:a16="http://schemas.microsoft.com/office/drawing/2014/main" id="{0BE148F7-C2ED-43A1-96C5-DCEC3CFD5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7" y="0"/>
            <a:ext cx="7107594"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74DADA40-D362-4093-8FCC-8EFC08D78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1" y="0"/>
            <a:ext cx="675601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CA232CB6-C2F3-40E5-BA49-899A97058252}"/>
              </a:ext>
            </a:extLst>
          </p:cNvPr>
          <p:cNvSpPr>
            <a:spLocks noGrp="1"/>
          </p:cNvSpPr>
          <p:nvPr>
            <p:ph type="title"/>
          </p:nvPr>
        </p:nvSpPr>
        <p:spPr>
          <a:xfrm>
            <a:off x="651988" y="395148"/>
            <a:ext cx="5778684" cy="5291380"/>
          </a:xfrm>
        </p:spPr>
        <p:txBody>
          <a:bodyPr vert="horz" lIns="91440" tIns="45720" rIns="91440" bIns="45720" rtlCol="0" anchor="b">
            <a:normAutofit/>
          </a:bodyPr>
          <a:lstStyle/>
          <a:p>
            <a:r>
              <a:rPr lang="en-US" dirty="0">
                <a:solidFill>
                  <a:srgbClr val="C00000"/>
                </a:solidFill>
                <a:effectLst>
                  <a:outerShdw blurRad="38100" dist="38100" dir="2700000" algn="tl">
                    <a:srgbClr val="000000">
                      <a:alpha val="43137"/>
                    </a:srgbClr>
                  </a:outerShdw>
                </a:effectLst>
              </a:rPr>
              <a:t>PBIS </a:t>
            </a:r>
            <a:br>
              <a:rPr lang="en-US" sz="2600" dirty="0"/>
            </a:br>
            <a:r>
              <a:rPr lang="en-US" b="1" i="1" cap="none" dirty="0">
                <a:ln w="19050">
                  <a:solidFill>
                    <a:srgbClr val="C00000"/>
                  </a:solidFill>
                </a:ln>
                <a:effectLst>
                  <a:outerShdw blurRad="38100" dist="38100" dir="2700000" algn="tl">
                    <a:srgbClr val="000000">
                      <a:alpha val="43137"/>
                    </a:srgbClr>
                  </a:outerShdw>
                </a:effectLst>
              </a:rPr>
              <a:t>N </a:t>
            </a:r>
            <a:r>
              <a:rPr lang="en-US" sz="3600" cap="none" dirty="0"/>
              <a:t>ever give up being</a:t>
            </a:r>
            <a:br>
              <a:rPr lang="en-US" sz="2600" cap="none" dirty="0"/>
            </a:br>
            <a:r>
              <a:rPr lang="en-US" b="1" i="1" cap="none" dirty="0">
                <a:ln w="19050">
                  <a:solidFill>
                    <a:srgbClr val="C00000"/>
                  </a:solidFill>
                </a:ln>
                <a:effectLst>
                  <a:outerShdw blurRad="38100" dist="38100" dir="2700000" algn="tl">
                    <a:srgbClr val="000000">
                      <a:alpha val="43137"/>
                    </a:srgbClr>
                  </a:outerShdw>
                </a:effectLst>
              </a:rPr>
              <a:t>O</a:t>
            </a:r>
            <a:r>
              <a:rPr lang="en-US" sz="2600" b="1" cap="none" dirty="0">
                <a:ln w="19050">
                  <a:solidFill>
                    <a:srgbClr val="C00000"/>
                  </a:solidFill>
                </a:ln>
                <a:effectLst>
                  <a:outerShdw blurRad="38100" dist="38100" dir="2700000" algn="tl">
                    <a:srgbClr val="000000">
                      <a:alpha val="43137"/>
                    </a:srgbClr>
                  </a:outerShdw>
                </a:effectLst>
              </a:rPr>
              <a:t>  </a:t>
            </a:r>
            <a:r>
              <a:rPr lang="en-US" sz="3600" cap="none" dirty="0"/>
              <a:t>n time</a:t>
            </a:r>
            <a:br>
              <a:rPr lang="en-US" sz="2600" cap="none" dirty="0"/>
            </a:br>
            <a:r>
              <a:rPr lang="en-US" b="1" i="1" cap="none" dirty="0">
                <a:ln w="19050">
                  <a:solidFill>
                    <a:srgbClr val="C00000"/>
                  </a:solidFill>
                </a:ln>
                <a:effectLst>
                  <a:outerShdw blurRad="38100" dist="38100" dir="2700000" algn="tl">
                    <a:srgbClr val="000000">
                      <a:alpha val="43137"/>
                    </a:srgbClr>
                  </a:outerShdw>
                </a:effectLst>
              </a:rPr>
              <a:t>L </a:t>
            </a:r>
            <a:r>
              <a:rPr lang="en-US" sz="3600" cap="none" dirty="0"/>
              <a:t>eaders</a:t>
            </a:r>
            <a:br>
              <a:rPr lang="en-US" sz="2600" cap="none" dirty="0"/>
            </a:br>
            <a:r>
              <a:rPr lang="en-US" b="1" i="1" cap="none" dirty="0">
                <a:ln w="19050">
                  <a:solidFill>
                    <a:srgbClr val="C00000"/>
                  </a:solidFill>
                </a:ln>
                <a:effectLst>
                  <a:outerShdw blurRad="38100" dist="38100" dir="2700000" algn="tl">
                    <a:srgbClr val="000000">
                      <a:alpha val="43137"/>
                    </a:srgbClr>
                  </a:outerShdw>
                </a:effectLst>
              </a:rPr>
              <a:t>E</a:t>
            </a:r>
            <a:r>
              <a:rPr lang="en-US" sz="2600" b="1" i="1" cap="none" dirty="0">
                <a:ln w="19050">
                  <a:solidFill>
                    <a:srgbClr val="C00000"/>
                  </a:solidFill>
                </a:ln>
                <a:effectLst>
                  <a:outerShdw blurRad="38100" dist="38100" dir="2700000" algn="tl">
                    <a:srgbClr val="000000">
                      <a:alpha val="43137"/>
                    </a:srgbClr>
                  </a:outerShdw>
                </a:effectLst>
              </a:rPr>
              <a:t>  </a:t>
            </a:r>
            <a:r>
              <a:rPr lang="en-US" sz="3600" cap="none" dirty="0"/>
              <a:t>ngaged</a:t>
            </a:r>
            <a:br>
              <a:rPr lang="en-US" sz="2600" cap="none" dirty="0"/>
            </a:br>
            <a:r>
              <a:rPr lang="en-US" b="1" i="1" cap="none" dirty="0">
                <a:ln w="19050">
                  <a:solidFill>
                    <a:srgbClr val="C00000"/>
                  </a:solidFill>
                </a:ln>
                <a:effectLst>
                  <a:outerShdw blurRad="38100" dist="38100" dir="2700000" algn="tl">
                    <a:srgbClr val="000000">
                      <a:alpha val="43137"/>
                    </a:srgbClr>
                  </a:outerShdw>
                </a:effectLst>
              </a:rPr>
              <a:t>S</a:t>
            </a:r>
            <a:r>
              <a:rPr lang="en-US" b="1" cap="none" dirty="0">
                <a:ln w="19050">
                  <a:solidFill>
                    <a:srgbClr val="C00000"/>
                  </a:solidFill>
                </a:ln>
                <a:effectLst>
                  <a:outerShdw blurRad="38100" dist="38100" dir="2700000" algn="tl">
                    <a:srgbClr val="000000">
                      <a:alpha val="43137"/>
                    </a:srgbClr>
                  </a:outerShdw>
                </a:effectLst>
              </a:rPr>
              <a:t> </a:t>
            </a:r>
            <a:r>
              <a:rPr lang="en-US" sz="3600" cap="none" dirty="0"/>
              <a:t>afe</a:t>
            </a:r>
            <a:br>
              <a:rPr lang="en-US" sz="2600" dirty="0"/>
            </a:br>
            <a:r>
              <a:rPr lang="en-US" dirty="0">
                <a:solidFill>
                  <a:srgbClr val="C00000"/>
                </a:solidFill>
                <a:effectLst>
                  <a:outerShdw blurRad="38100" dist="38100" dir="2700000" algn="tl">
                    <a:srgbClr val="000000">
                      <a:alpha val="43137"/>
                    </a:srgbClr>
                  </a:outerShdw>
                </a:effectLst>
              </a:rPr>
              <a:t>EXPECTATIONS</a:t>
            </a:r>
          </a:p>
        </p:txBody>
      </p:sp>
      <p:sp>
        <p:nvSpPr>
          <p:cNvPr id="23" name="Rectangle 27">
            <a:extLst>
              <a:ext uri="{FF2B5EF4-FFF2-40B4-BE49-F238E27FC236}">
                <a16:creationId xmlns:a16="http://schemas.microsoft.com/office/drawing/2014/main" id="{F1A95621-1E6C-41C9-9B29-B5783DE07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8" y="0"/>
            <a:ext cx="6720840"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11DAABAA-2704-489C-B3B3-D57E03A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 y="5762147"/>
            <a:ext cx="6720840"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7" name="Rectangle 31">
            <a:extLst>
              <a:ext uri="{FF2B5EF4-FFF2-40B4-BE49-F238E27FC236}">
                <a16:creationId xmlns:a16="http://schemas.microsoft.com/office/drawing/2014/main" id="{05388D3E-60A5-41F4-890A-952BEBF7A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188" y="450792"/>
            <a:ext cx="4171517"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hair, mirror&#10;&#10;Description automatically generated">
            <a:extLst>
              <a:ext uri="{FF2B5EF4-FFF2-40B4-BE49-F238E27FC236}">
                <a16:creationId xmlns:a16="http://schemas.microsoft.com/office/drawing/2014/main" id="{FD25063D-C67D-4CB3-828B-5AA7CAAE041F}"/>
              </a:ext>
            </a:extLst>
          </p:cNvPr>
          <p:cNvPicPr>
            <a:picLocks noChangeAspect="1"/>
          </p:cNvPicPr>
          <p:nvPr/>
        </p:nvPicPr>
        <p:blipFill rotWithShape="1">
          <a:blip r:embed="rId4">
            <a:extLst>
              <a:ext uri="{28A0092B-C50C-407E-A947-70E740481C1C}">
                <a14:useLocalDpi xmlns:a14="http://schemas.microsoft.com/office/drawing/2010/main" val="0"/>
              </a:ext>
            </a:extLst>
          </a:blip>
          <a:srcRect t="14009" r="-3" b="-3"/>
          <a:stretch/>
        </p:blipFill>
        <p:spPr>
          <a:xfrm>
            <a:off x="7798182" y="684680"/>
            <a:ext cx="3697956" cy="5482657"/>
          </a:xfrm>
          <a:prstGeom prst="rect">
            <a:avLst/>
          </a:prstGeom>
        </p:spPr>
      </p:pic>
      <p:sp>
        <p:nvSpPr>
          <p:cNvPr id="3" name="TextBox 2">
            <a:extLst>
              <a:ext uri="{FF2B5EF4-FFF2-40B4-BE49-F238E27FC236}">
                <a16:creationId xmlns:a16="http://schemas.microsoft.com/office/drawing/2014/main" id="{FE1DD709-AE42-408B-84EF-6C284855834E}"/>
              </a:ext>
            </a:extLst>
          </p:cNvPr>
          <p:cNvSpPr txBox="1"/>
          <p:nvPr/>
        </p:nvSpPr>
        <p:spPr>
          <a:xfrm>
            <a:off x="503890" y="5611404"/>
            <a:ext cx="5743385" cy="1015663"/>
          </a:xfrm>
          <a:prstGeom prst="rect">
            <a:avLst/>
          </a:prstGeom>
          <a:noFill/>
        </p:spPr>
        <p:txBody>
          <a:bodyPr wrap="square" rtlCol="0">
            <a:spAutoFit/>
          </a:bodyPr>
          <a:lstStyle/>
          <a:p>
            <a:pPr algn="r"/>
            <a:r>
              <a:rPr lang="en-US" sz="6000" b="1" dirty="0">
                <a:ln>
                  <a:solidFill>
                    <a:srgbClr val="C00000"/>
                  </a:solidFill>
                </a:ln>
                <a:solidFill>
                  <a:schemeClr val="bg1"/>
                </a:solidFill>
                <a:effectLst>
                  <a:outerShdw blurRad="38100" dist="38100" dir="2700000" algn="tl">
                    <a:srgbClr val="000000">
                      <a:alpha val="43137"/>
                    </a:srgbClr>
                  </a:outerShdw>
                </a:effectLst>
                <a:latin typeface="Edwardian Script ITC" panose="030303020407070D0804" pitchFamily="66" charset="0"/>
              </a:rPr>
              <a:t>All inclusive!</a:t>
            </a:r>
          </a:p>
        </p:txBody>
      </p:sp>
    </p:spTree>
    <p:extLst>
      <p:ext uri="{BB962C8B-B14F-4D97-AF65-F5344CB8AC3E}">
        <p14:creationId xmlns:p14="http://schemas.microsoft.com/office/powerpoint/2010/main" val="2389835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315441-A8EA-460A-81D8-41D7FAAE0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43D5B12-1BF6-474A-BD79-9D4C6E24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97C66B4F-072A-4BD7-8F80-F44CEB0A6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C8B59C54-4F68-43F8-B19C-3DB918211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E369FE83-E554-4534-8CC0-6839EF618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60B26554-3B75-4A38-BDF0-7D9A691B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A4CD658-8FD7-41B8-B049-63EE46485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09C3443C-2B1C-4971-AA8E-D060B6BDC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78385892-64CA-4FCF-86A9-6AC78CB27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4621971C-63F4-45B8-A5F5-C45CAF109BC0}"/>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4100" dirty="0">
                <a:ln w="15875">
                  <a:solidFill>
                    <a:srgbClr val="C00000"/>
                  </a:solidFill>
                </a:ln>
              </a:rPr>
              <a:t>PBIS NOLES EXPECTATIONS IN A VIRTUAL WORLD</a:t>
            </a:r>
          </a:p>
        </p:txBody>
      </p:sp>
      <p:sp>
        <p:nvSpPr>
          <p:cNvPr id="28" name="Rectangle 27">
            <a:extLst>
              <a:ext uri="{FF2B5EF4-FFF2-40B4-BE49-F238E27FC236}">
                <a16:creationId xmlns:a16="http://schemas.microsoft.com/office/drawing/2014/main" id="{4CB4377E-B4CD-4CCA-B078-329AFCC01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7174360-58A1-486E-AA1A-E53060583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52622"/>
            <a:ext cx="4250216"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50CEAB97-06CD-475C-944F-2E033C566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 screen with text&#10;&#10;Description automatically generated">
            <a:extLst>
              <a:ext uri="{FF2B5EF4-FFF2-40B4-BE49-F238E27FC236}">
                <a16:creationId xmlns:a16="http://schemas.microsoft.com/office/drawing/2014/main" id="{71293AF7-7D0D-4352-BF8B-211A3CAFF815}"/>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321367" y="1110469"/>
            <a:ext cx="6329875" cy="4747406"/>
          </a:xfrm>
          <a:prstGeom prst="rect">
            <a:avLst/>
          </a:prstGeom>
        </p:spPr>
      </p:pic>
    </p:spTree>
    <p:extLst>
      <p:ext uri="{BB962C8B-B14F-4D97-AF65-F5344CB8AC3E}">
        <p14:creationId xmlns:p14="http://schemas.microsoft.com/office/powerpoint/2010/main" val="809238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315441-A8EA-460A-81D8-41D7FAAE0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43D5B12-1BF6-474A-BD79-9D4C6E243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97C66B4F-072A-4BD7-8F80-F44CEB0A6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C8B59C54-4F68-43F8-B19C-3DB918211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E369FE83-E554-4534-8CC0-6839EF618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60B26554-3B75-4A38-BDF0-7D9A691B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A4CD658-8FD7-41B8-B049-63EE46485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09C3443C-2B1C-4971-AA8E-D060B6BDC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78385892-64CA-4FCF-86A9-6AC78CB27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4621971C-63F4-45B8-A5F5-C45CAF109BC0}"/>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4100" dirty="0">
                <a:ln w="15875">
                  <a:solidFill>
                    <a:srgbClr val="C00000"/>
                  </a:solidFill>
                </a:ln>
              </a:rPr>
              <a:t>PBIS NOLES  EXPECTATIONS IN A VIRTUAL WORLD</a:t>
            </a:r>
          </a:p>
        </p:txBody>
      </p:sp>
      <p:sp>
        <p:nvSpPr>
          <p:cNvPr id="28" name="Rectangle 27">
            <a:extLst>
              <a:ext uri="{FF2B5EF4-FFF2-40B4-BE49-F238E27FC236}">
                <a16:creationId xmlns:a16="http://schemas.microsoft.com/office/drawing/2014/main" id="{4CB4377E-B4CD-4CCA-B078-329AFCC01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7174360-58A1-486E-AA1A-E53060583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52622"/>
            <a:ext cx="4250216"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50CEAB97-06CD-475C-944F-2E033C566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50CBCA4-83DC-4754-9A4F-9E6A74EBFF5B}"/>
              </a:ext>
            </a:extLst>
          </p:cNvPr>
          <p:cNvPicPr>
            <a:picLocks noChangeAspect="1"/>
          </p:cNvPicPr>
          <p:nvPr/>
        </p:nvPicPr>
        <p:blipFill>
          <a:blip r:embed="rId4"/>
          <a:stretch>
            <a:fillRect/>
          </a:stretch>
        </p:blipFill>
        <p:spPr>
          <a:xfrm>
            <a:off x="5397720" y="1208678"/>
            <a:ext cx="6024765" cy="4447347"/>
          </a:xfrm>
          <a:prstGeom prst="rect">
            <a:avLst/>
          </a:prstGeom>
        </p:spPr>
      </p:pic>
    </p:spTree>
    <p:extLst>
      <p:ext uri="{BB962C8B-B14F-4D97-AF65-F5344CB8AC3E}">
        <p14:creationId xmlns:p14="http://schemas.microsoft.com/office/powerpoint/2010/main" val="4226675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EF0F-A201-4C76-8F0B-7164DBEE3872}"/>
              </a:ext>
            </a:extLst>
          </p:cNvPr>
          <p:cNvSpPr>
            <a:spLocks noGrp="1"/>
          </p:cNvSpPr>
          <p:nvPr>
            <p:ph type="title"/>
          </p:nvPr>
        </p:nvSpPr>
        <p:spPr>
          <a:xfrm>
            <a:off x="897559" y="460169"/>
            <a:ext cx="10396882" cy="797615"/>
          </a:xfrm>
        </p:spPr>
        <p:txBody>
          <a:bodyPr>
            <a:normAutofit fontScale="90000"/>
          </a:bodyPr>
          <a:lstStyle/>
          <a:p>
            <a:pPr algn="ctr"/>
            <a:r>
              <a:rPr lang="en-US" dirty="0">
                <a:ln w="15875">
                  <a:solidFill>
                    <a:srgbClr val="C00000"/>
                  </a:solidFill>
                </a:ln>
              </a:rPr>
              <a:t>PBIS focus subjects| 20-21</a:t>
            </a:r>
          </a:p>
        </p:txBody>
      </p:sp>
      <p:graphicFrame>
        <p:nvGraphicFramePr>
          <p:cNvPr id="5" name="Table 5">
            <a:extLst>
              <a:ext uri="{FF2B5EF4-FFF2-40B4-BE49-F238E27FC236}">
                <a16:creationId xmlns:a16="http://schemas.microsoft.com/office/drawing/2014/main" id="{9380B69C-BCD7-46F1-8650-A806686D407D}"/>
              </a:ext>
            </a:extLst>
          </p:cNvPr>
          <p:cNvGraphicFramePr>
            <a:graphicFrameLocks noGrp="1"/>
          </p:cNvGraphicFramePr>
          <p:nvPr>
            <p:extLst>
              <p:ext uri="{D42A27DB-BD31-4B8C-83A1-F6EECF244321}">
                <p14:modId xmlns:p14="http://schemas.microsoft.com/office/powerpoint/2010/main" val="3374397947"/>
              </p:ext>
            </p:extLst>
          </p:nvPr>
        </p:nvGraphicFramePr>
        <p:xfrm>
          <a:off x="385894" y="2105638"/>
          <a:ext cx="10908545" cy="2348918"/>
        </p:xfrm>
        <a:graphic>
          <a:graphicData uri="http://schemas.openxmlformats.org/drawingml/2006/table">
            <a:tbl>
              <a:tblPr firstRow="1" bandRow="1">
                <a:tableStyleId>{5C22544A-7EE6-4342-B048-85BDC9FD1C3A}</a:tableStyleId>
              </a:tblPr>
              <a:tblGrid>
                <a:gridCol w="2181709">
                  <a:extLst>
                    <a:ext uri="{9D8B030D-6E8A-4147-A177-3AD203B41FA5}">
                      <a16:colId xmlns:a16="http://schemas.microsoft.com/office/drawing/2014/main" val="1994803229"/>
                    </a:ext>
                  </a:extLst>
                </a:gridCol>
                <a:gridCol w="2181709">
                  <a:extLst>
                    <a:ext uri="{9D8B030D-6E8A-4147-A177-3AD203B41FA5}">
                      <a16:colId xmlns:a16="http://schemas.microsoft.com/office/drawing/2014/main" val="71985023"/>
                    </a:ext>
                  </a:extLst>
                </a:gridCol>
                <a:gridCol w="2181709">
                  <a:extLst>
                    <a:ext uri="{9D8B030D-6E8A-4147-A177-3AD203B41FA5}">
                      <a16:colId xmlns:a16="http://schemas.microsoft.com/office/drawing/2014/main" val="3210980080"/>
                    </a:ext>
                  </a:extLst>
                </a:gridCol>
                <a:gridCol w="2181709">
                  <a:extLst>
                    <a:ext uri="{9D8B030D-6E8A-4147-A177-3AD203B41FA5}">
                      <a16:colId xmlns:a16="http://schemas.microsoft.com/office/drawing/2014/main" val="2804085318"/>
                    </a:ext>
                  </a:extLst>
                </a:gridCol>
                <a:gridCol w="2181709">
                  <a:extLst>
                    <a:ext uri="{9D8B030D-6E8A-4147-A177-3AD203B41FA5}">
                      <a16:colId xmlns:a16="http://schemas.microsoft.com/office/drawing/2014/main" val="1246763364"/>
                    </a:ext>
                  </a:extLst>
                </a:gridCol>
              </a:tblGrid>
              <a:tr h="704378">
                <a:tc gridSpan="5">
                  <a:txBody>
                    <a:bodyPr/>
                    <a:lstStyle/>
                    <a:p>
                      <a:pPr algn="ctr"/>
                      <a:r>
                        <a:rPr lang="en-US" sz="2400" b="0" dirty="0">
                          <a:ln w="3175">
                            <a:solidFill>
                              <a:srgbClr val="C00000"/>
                            </a:solidFill>
                          </a:ln>
                          <a:effectLst>
                            <a:outerShdw blurRad="38100" dist="38100" dir="2700000" algn="tl">
                              <a:srgbClr val="000000">
                                <a:alpha val="43137"/>
                              </a:srgbClr>
                            </a:outerShdw>
                          </a:effectLst>
                        </a:rPr>
                        <a:t>MONTHLY REINCEFORCEMENT OF EXPECTATIONS</a:t>
                      </a:r>
                    </a:p>
                  </a:txBody>
                  <a:tcP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68660104"/>
                  </a:ext>
                </a:extLst>
              </a:tr>
              <a:tr h="548180">
                <a:tc>
                  <a:txBody>
                    <a:bodyPr/>
                    <a:lstStyle/>
                    <a:p>
                      <a:pPr algn="ctr"/>
                      <a:r>
                        <a:rPr lang="en-US" b="1" dirty="0">
                          <a:solidFill>
                            <a:srgbClr val="C00000"/>
                          </a:solidFill>
                          <a:effectLst>
                            <a:outerShdw blurRad="38100" dist="38100" dir="2700000" algn="tl">
                              <a:srgbClr val="000000">
                                <a:alpha val="43137"/>
                              </a:srgbClr>
                            </a:outerShdw>
                          </a:effectLst>
                          <a:latin typeface="Arial Narrow" panose="020B0606020202030204" pitchFamily="34" charset="0"/>
                        </a:rPr>
                        <a:t>AUG/JAN</a:t>
                      </a:r>
                    </a:p>
                  </a:txBody>
                  <a:tcPr/>
                </a:tc>
                <a:tc>
                  <a:txBody>
                    <a:bodyPr/>
                    <a:lstStyle/>
                    <a:p>
                      <a:pPr algn="ctr"/>
                      <a:r>
                        <a:rPr lang="en-US" b="1" dirty="0">
                          <a:solidFill>
                            <a:srgbClr val="C00000"/>
                          </a:solidFill>
                          <a:effectLst>
                            <a:outerShdw blurRad="38100" dist="38100" dir="2700000" algn="tl">
                              <a:srgbClr val="000000">
                                <a:alpha val="43137"/>
                              </a:srgbClr>
                            </a:outerShdw>
                          </a:effectLst>
                          <a:latin typeface="Arial Narrow" panose="020B0606020202030204" pitchFamily="34" charset="0"/>
                        </a:rPr>
                        <a:t>SEPT/FEB</a:t>
                      </a:r>
                    </a:p>
                  </a:txBody>
                  <a:tcPr/>
                </a:tc>
                <a:tc>
                  <a:txBody>
                    <a:bodyPr/>
                    <a:lstStyle/>
                    <a:p>
                      <a:pPr algn="ctr"/>
                      <a:r>
                        <a:rPr lang="en-US" b="1" dirty="0">
                          <a:solidFill>
                            <a:srgbClr val="C00000"/>
                          </a:solidFill>
                          <a:effectLst>
                            <a:outerShdw blurRad="38100" dist="38100" dir="2700000" algn="tl">
                              <a:srgbClr val="000000">
                                <a:alpha val="43137"/>
                              </a:srgbClr>
                            </a:outerShdw>
                          </a:effectLst>
                          <a:latin typeface="Arial Narrow" panose="020B0606020202030204" pitchFamily="34" charset="0"/>
                        </a:rPr>
                        <a:t>OCT/MARCH</a:t>
                      </a:r>
                    </a:p>
                  </a:txBody>
                  <a:tcPr/>
                </a:tc>
                <a:tc>
                  <a:txBody>
                    <a:bodyPr/>
                    <a:lstStyle/>
                    <a:p>
                      <a:pPr algn="ctr"/>
                      <a:r>
                        <a:rPr lang="en-US" b="1" dirty="0">
                          <a:solidFill>
                            <a:srgbClr val="C00000"/>
                          </a:solidFill>
                          <a:effectLst>
                            <a:outerShdw blurRad="38100" dist="38100" dir="2700000" algn="tl">
                              <a:srgbClr val="000000">
                                <a:alpha val="43137"/>
                              </a:srgbClr>
                            </a:outerShdw>
                          </a:effectLst>
                          <a:latin typeface="Arial Narrow" panose="020B0606020202030204" pitchFamily="34" charset="0"/>
                        </a:rPr>
                        <a:t>NOV/APRIL</a:t>
                      </a:r>
                    </a:p>
                  </a:txBody>
                  <a:tcPr/>
                </a:tc>
                <a:tc>
                  <a:txBody>
                    <a:bodyPr/>
                    <a:lstStyle/>
                    <a:p>
                      <a:pPr algn="ctr"/>
                      <a:r>
                        <a:rPr lang="en-US" b="1" dirty="0">
                          <a:solidFill>
                            <a:srgbClr val="C00000"/>
                          </a:solidFill>
                          <a:effectLst>
                            <a:outerShdw blurRad="38100" dist="38100" dir="2700000" algn="tl">
                              <a:srgbClr val="000000">
                                <a:alpha val="43137"/>
                              </a:srgbClr>
                            </a:outerShdw>
                          </a:effectLst>
                          <a:latin typeface="Arial Narrow" panose="020B0606020202030204" pitchFamily="34" charset="0"/>
                        </a:rPr>
                        <a:t>DEC/MAY</a:t>
                      </a:r>
                    </a:p>
                  </a:txBody>
                  <a:tcPr/>
                </a:tc>
                <a:extLst>
                  <a:ext uri="{0D108BD9-81ED-4DB2-BD59-A6C34878D82A}">
                    <a16:rowId xmlns:a16="http://schemas.microsoft.com/office/drawing/2014/main" val="1969864672"/>
                  </a:ext>
                </a:extLst>
              </a:tr>
              <a:tr h="548180">
                <a:tc>
                  <a:txBody>
                    <a:bodyPr/>
                    <a:lstStyle/>
                    <a:p>
                      <a:pPr algn="ct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Never Give Up</a:t>
                      </a:r>
                    </a:p>
                  </a:txBody>
                  <a:tcPr/>
                </a:tc>
                <a:tc>
                  <a:txBody>
                    <a:bodyPr/>
                    <a:lstStyle/>
                    <a:p>
                      <a:pPr algn="ct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On-Time</a:t>
                      </a:r>
                    </a:p>
                  </a:txBody>
                  <a:tcPr/>
                </a:tc>
                <a:tc>
                  <a:txBody>
                    <a:bodyPr/>
                    <a:lstStyle/>
                    <a:p>
                      <a:pPr algn="ct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Leaders</a:t>
                      </a:r>
                    </a:p>
                  </a:txBody>
                  <a:tcPr/>
                </a:tc>
                <a:tc>
                  <a:txBody>
                    <a:bodyPr/>
                    <a:lstStyle/>
                    <a:p>
                      <a:pPr algn="ct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Engaged</a:t>
                      </a:r>
                    </a:p>
                  </a:txBody>
                  <a:tcPr/>
                </a:tc>
                <a:tc>
                  <a:txBody>
                    <a:bodyPr/>
                    <a:lstStyle/>
                    <a:p>
                      <a:pPr algn="ct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Safe</a:t>
                      </a:r>
                    </a:p>
                  </a:txBody>
                  <a:tcPr/>
                </a:tc>
                <a:extLst>
                  <a:ext uri="{0D108BD9-81ED-4DB2-BD59-A6C34878D82A}">
                    <a16:rowId xmlns:a16="http://schemas.microsoft.com/office/drawing/2014/main" val="3116639560"/>
                  </a:ext>
                </a:extLst>
              </a:tr>
              <a:tr h="548180">
                <a:tc gridSpan="5">
                  <a:txBody>
                    <a:bodyPr/>
                    <a:lstStyle/>
                    <a:p>
                      <a:pPr algn="ctr"/>
                      <a:endParaRPr lang="en-US" b="0" i="1" dirty="0">
                        <a:solidFill>
                          <a:srgbClr val="C00000"/>
                        </a:solidFill>
                        <a:effectLst>
                          <a:outerShdw blurRad="38100" dist="38100" dir="2700000" algn="tl">
                            <a:srgbClr val="000000">
                              <a:alpha val="43137"/>
                            </a:srgbClr>
                          </a:outerShdw>
                        </a:effectLst>
                        <a:latin typeface="Arial Narrow" panose="020B0606020202030204" pitchFamily="34"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51640361"/>
                  </a:ext>
                </a:extLst>
              </a:tr>
            </a:tbl>
          </a:graphicData>
        </a:graphic>
      </p:graphicFrame>
    </p:spTree>
    <p:extLst>
      <p:ext uri="{BB962C8B-B14F-4D97-AF65-F5344CB8AC3E}">
        <p14:creationId xmlns:p14="http://schemas.microsoft.com/office/powerpoint/2010/main" val="22146542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4328-8C4C-470D-8C76-5A8779936F10}"/>
              </a:ext>
            </a:extLst>
          </p:cNvPr>
          <p:cNvSpPr>
            <a:spLocks noGrp="1"/>
          </p:cNvSpPr>
          <p:nvPr>
            <p:ph type="title"/>
          </p:nvPr>
        </p:nvSpPr>
        <p:spPr/>
        <p:txBody>
          <a:bodyPr/>
          <a:lstStyle/>
          <a:p>
            <a:r>
              <a:rPr lang="en-US" dirty="0"/>
              <a:t>AND HOW WE CELEBRATE OUR STUDENTS</a:t>
            </a:r>
          </a:p>
        </p:txBody>
      </p:sp>
    </p:spTree>
    <p:extLst>
      <p:ext uri="{BB962C8B-B14F-4D97-AF65-F5344CB8AC3E}">
        <p14:creationId xmlns:p14="http://schemas.microsoft.com/office/powerpoint/2010/main" val="2008924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whiteboard&#10;&#10;Description automatically generated">
            <a:extLst>
              <a:ext uri="{FF2B5EF4-FFF2-40B4-BE49-F238E27FC236}">
                <a16:creationId xmlns:a16="http://schemas.microsoft.com/office/drawing/2014/main" id="{71DD2254-6970-4105-93B4-5E7BDF7DB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564" y="321733"/>
            <a:ext cx="6425021" cy="4963329"/>
          </a:xfrm>
          <a:prstGeom prst="rect">
            <a:avLst/>
          </a:prstGeom>
        </p:spPr>
      </p:pic>
      <p:sp>
        <p:nvSpPr>
          <p:cNvPr id="14" name="Rectangle 13">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Tree>
    <p:extLst>
      <p:ext uri="{BB962C8B-B14F-4D97-AF65-F5344CB8AC3E}">
        <p14:creationId xmlns:p14="http://schemas.microsoft.com/office/powerpoint/2010/main" val="24340880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Even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6</TotalTime>
  <Words>590</Words>
  <Application>Microsoft Office PowerPoint</Application>
  <PresentationFormat>Widescreen</PresentationFormat>
  <Paragraphs>65</Paragraphs>
  <Slides>14</Slides>
  <Notes>0</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Arial</vt:lpstr>
      <vt:lpstr>Arial Narrow</vt:lpstr>
      <vt:lpstr>Calibri</vt:lpstr>
      <vt:lpstr>Calibri Light</vt:lpstr>
      <vt:lpstr>Century Gothic</vt:lpstr>
      <vt:lpstr>Edwardian Script ITC</vt:lpstr>
      <vt:lpstr>Impact</vt:lpstr>
      <vt:lpstr>Times New Roman</vt:lpstr>
      <vt:lpstr>Wingdings 3</vt:lpstr>
      <vt:lpstr>Main Event</vt:lpstr>
      <vt:lpstr>Office Theme</vt:lpstr>
      <vt:lpstr>Main Event</vt:lpstr>
      <vt:lpstr>Wisp</vt:lpstr>
      <vt:lpstr>PBIS</vt:lpstr>
      <vt:lpstr>Positive behavioral interventions and supports</vt:lpstr>
      <vt:lpstr>PBIS PURPOSE | Salem High School</vt:lpstr>
      <vt:lpstr>PBIS  N ever give up being O  n time L eaders E  ngaged S afe EXPECTATIONS</vt:lpstr>
      <vt:lpstr>PBIS NOLES EXPECTATIONS IN A VIRTUAL WORLD</vt:lpstr>
      <vt:lpstr>PBIS NOLES  EXPECTATIONS IN A VIRTUAL WORLD</vt:lpstr>
      <vt:lpstr>PBIS focus subjects| 20-21</vt:lpstr>
      <vt:lpstr>AND HOW WE CELEBRATE OUR STUDENTS</vt:lpstr>
      <vt:lpstr>PowerPoint Presentation</vt:lpstr>
      <vt:lpstr>The Trick Is On YOU!</vt:lpstr>
      <vt:lpstr>SHS NOVEMBER PBIS CELEBRATION! </vt:lpstr>
      <vt:lpstr>QUESTIONS?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PBIS</dc:title>
  <dc:creator>Tayla Reid</dc:creator>
  <cp:lastModifiedBy>Charlene Jones</cp:lastModifiedBy>
  <cp:revision>2</cp:revision>
  <dcterms:created xsi:type="dcterms:W3CDTF">2021-01-14T15:18:21Z</dcterms:created>
  <dcterms:modified xsi:type="dcterms:W3CDTF">2021-01-14T17:12:23Z</dcterms:modified>
</cp:coreProperties>
</file>